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1" r:id="rId4"/>
    <p:sldId id="260" r:id="rId5"/>
    <p:sldId id="262" r:id="rId6"/>
    <p:sldId id="263" r:id="rId7"/>
    <p:sldId id="276" r:id="rId8"/>
    <p:sldId id="289" r:id="rId9"/>
    <p:sldId id="280" r:id="rId10"/>
    <p:sldId id="279" r:id="rId11"/>
    <p:sldId id="278" r:id="rId12"/>
    <p:sldId id="264" r:id="rId13"/>
    <p:sldId id="265" r:id="rId14"/>
    <p:sldId id="267" r:id="rId15"/>
    <p:sldId id="266" r:id="rId16"/>
    <p:sldId id="270" r:id="rId17"/>
    <p:sldId id="274" r:id="rId18"/>
    <p:sldId id="288" r:id="rId19"/>
    <p:sldId id="272" r:id="rId20"/>
    <p:sldId id="286" r:id="rId21"/>
    <p:sldId id="273" r:id="rId22"/>
    <p:sldId id="271" r:id="rId23"/>
    <p:sldId id="269" r:id="rId24"/>
    <p:sldId id="268" r:id="rId25"/>
    <p:sldId id="258" r:id="rId26"/>
    <p:sldId id="259" r:id="rId27"/>
    <p:sldId id="284" r:id="rId28"/>
    <p:sldId id="281" r:id="rId29"/>
    <p:sldId id="285" r:id="rId30"/>
    <p:sldId id="283" r:id="rId31"/>
    <p:sldId id="282" r:id="rId32"/>
    <p:sldId id="290" r:id="rId33"/>
    <p:sldId id="291" r:id="rId34"/>
    <p:sldId id="292" r:id="rId35"/>
    <p:sldId id="293" r:id="rId36"/>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80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1" autoAdjust="0"/>
    <p:restoredTop sz="94660"/>
  </p:normalViewPr>
  <p:slideViewPr>
    <p:cSldViewPr snapToGrid="0">
      <p:cViewPr varScale="1">
        <p:scale>
          <a:sx n="116" d="100"/>
          <a:sy n="116" d="100"/>
        </p:scale>
        <p:origin x="10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7" descr="C2-HD-BTM.png"/>
          <p:cNvPicPr>
            <a:picLocks noChangeAspect="1"/>
          </p:cNvPicPr>
          <p:nvPr/>
        </p:nvPicPr>
        <p:blipFill>
          <a:blip r:embed="rId2"/>
          <a:srcRect/>
          <a:stretch>
            <a:fillRect/>
          </a:stretch>
        </p:blipFill>
        <p:spPr bwMode="auto">
          <a:xfrm>
            <a:off x="0" y="4375150"/>
            <a:ext cx="12192000" cy="2482850"/>
          </a:xfrm>
          <a:prstGeom prst="rect">
            <a:avLst/>
          </a:prstGeom>
          <a:noFill/>
          <a:ln w="9525">
            <a:noFill/>
            <a:miter lim="800000"/>
            <a:headEnd/>
            <a:tailEnd/>
          </a:ln>
        </p:spPr>
      </p:pic>
      <p:sp>
        <p:nvSpPr>
          <p:cNvPr id="2" name="Title 1"/>
          <p:cNvSpPr>
            <a:spLocks noGrp="1"/>
          </p:cNvSpPr>
          <p:nvPr>
            <p:ph type="ctrTitle"/>
          </p:nvPr>
        </p:nvSpPr>
        <p:spPr>
          <a:xfrm>
            <a:off x="1371600" y="1803405"/>
            <a:ext cx="9448800" cy="1825096"/>
          </a:xfrm>
        </p:spPr>
        <p:txBody>
          <a:bodyPr anchor="b"/>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5" name="Date Placeholder 3"/>
          <p:cNvSpPr>
            <a:spLocks noGrp="1"/>
          </p:cNvSpPr>
          <p:nvPr>
            <p:ph type="dt" sz="half" idx="10"/>
          </p:nvPr>
        </p:nvSpPr>
        <p:spPr>
          <a:xfrm>
            <a:off x="7908925" y="4314825"/>
            <a:ext cx="2911475" cy="374650"/>
          </a:xfrm>
        </p:spPr>
        <p:txBody>
          <a:bodyPr/>
          <a:lstStyle>
            <a:lvl1pPr>
              <a:defRPr/>
            </a:lvl1pPr>
          </a:lstStyle>
          <a:p>
            <a:pPr>
              <a:defRPr/>
            </a:pPr>
            <a:fld id="{E765F0B3-EE2F-473F-B110-9087A8FDDA01}" type="datetimeFigureOut">
              <a:rPr lang="en-US"/>
              <a:pPr>
                <a:defRPr/>
              </a:pPr>
              <a:t>12/1/2019</a:t>
            </a:fld>
            <a:endParaRPr lang="en-US"/>
          </a:p>
        </p:txBody>
      </p:sp>
      <p:sp>
        <p:nvSpPr>
          <p:cNvPr id="6" name="Footer Placeholder 4"/>
          <p:cNvSpPr>
            <a:spLocks noGrp="1"/>
          </p:cNvSpPr>
          <p:nvPr>
            <p:ph type="ftr" sz="quarter" idx="11"/>
          </p:nvPr>
        </p:nvSpPr>
        <p:spPr>
          <a:xfrm>
            <a:off x="1371600" y="4324350"/>
            <a:ext cx="64008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077200" y="1430338"/>
            <a:ext cx="2743200" cy="365125"/>
          </a:xfrm>
        </p:spPr>
        <p:txBody>
          <a:bodyPr/>
          <a:lstStyle>
            <a:lvl1pPr>
              <a:defRPr/>
            </a:lvl1pPr>
          </a:lstStyle>
          <a:p>
            <a:pPr>
              <a:defRPr/>
            </a:pPr>
            <a:fld id="{6F4ECE6A-CD26-44F9-AC61-428C66B1BE1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19DF5F2C-C5F0-4ABE-AEF2-BACD8DF58C77}" type="datetimeFigureOut">
              <a:rPr lang="en-US"/>
              <a:pPr>
                <a:defRPr/>
              </a:pPr>
              <a:t>12/1/2019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2CCB55-D6A7-484E-8109-05110FDCAE5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5" name="Picture 8" descr="C2-HD-BTM.png"/>
          <p:cNvPicPr>
            <a:picLocks noChangeAspect="1"/>
          </p:cNvPicPr>
          <p:nvPr/>
        </p:nvPicPr>
        <p:blipFill>
          <a:blip r:embed="rId2"/>
          <a:srcRect/>
          <a:stretch>
            <a:fillRect/>
          </a:stretch>
        </p:blipFill>
        <p:spPr bwMode="auto">
          <a:xfrm>
            <a:off x="0" y="4375150"/>
            <a:ext cx="12192000" cy="2482850"/>
          </a:xfrm>
          <a:prstGeom prst="rect">
            <a:avLst/>
          </a:prstGeom>
          <a:noFill/>
          <a:ln w="9525">
            <a:noFill/>
            <a:miter lim="800000"/>
            <a:headEnd/>
            <a:tailEnd/>
          </a:ln>
        </p:spPr>
      </p:pic>
      <p:sp>
        <p:nvSpPr>
          <p:cNvPr id="2" name="Title 1"/>
          <p:cNvSpPr>
            <a:spLocks noGrp="1"/>
          </p:cNvSpPr>
          <p:nvPr>
            <p:ph type="title"/>
          </p:nvPr>
        </p:nvSpPr>
        <p:spPr>
          <a:xfrm>
            <a:off x="685800" y="753532"/>
            <a:ext cx="10820400" cy="2802467"/>
          </a:xfrm>
        </p:spPr>
        <p:txBody>
          <a:bodyP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6" name="Date Placeholder 4"/>
          <p:cNvSpPr>
            <a:spLocks noGrp="1"/>
          </p:cNvSpPr>
          <p:nvPr>
            <p:ph type="dt" sz="half" idx="10"/>
          </p:nvPr>
        </p:nvSpPr>
        <p:spPr>
          <a:xfrm>
            <a:off x="7813675" y="381000"/>
            <a:ext cx="2911475" cy="365125"/>
          </a:xfrm>
        </p:spPr>
        <p:txBody>
          <a:bodyPr/>
          <a:lstStyle>
            <a:lvl1pPr algn="r">
              <a:defRPr dirty="0"/>
            </a:lvl1pPr>
          </a:lstStyle>
          <a:p>
            <a:pPr>
              <a:defRPr/>
            </a:pPr>
            <a:fld id="{7A7B8AFC-1A71-40DC-86F8-173B170A7797}" type="datetimeFigureOut">
              <a:rPr lang="en-US"/>
              <a:pPr>
                <a:defRPr/>
              </a:pPr>
              <a:t>12/1/2019</a:t>
            </a:fld>
            <a:endParaRPr lang="en-US"/>
          </a:p>
        </p:txBody>
      </p:sp>
      <p:sp>
        <p:nvSpPr>
          <p:cNvPr id="7" name="Footer Placeholder 5"/>
          <p:cNvSpPr>
            <a:spLocks noGrp="1"/>
          </p:cNvSpPr>
          <p:nvPr>
            <p:ph type="ftr" sz="quarter" idx="11"/>
          </p:nvPr>
        </p:nvSpPr>
        <p:spPr>
          <a:xfrm>
            <a:off x="685800" y="379413"/>
            <a:ext cx="6991350"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10861675" y="381000"/>
            <a:ext cx="644525" cy="365125"/>
          </a:xfrm>
        </p:spPr>
        <p:txBody>
          <a:bodyPr/>
          <a:lstStyle>
            <a:lvl1pPr>
              <a:defRPr/>
            </a:lvl1pPr>
          </a:lstStyle>
          <a:p>
            <a:pPr>
              <a:defRPr/>
            </a:pPr>
            <a:fld id="{8F24E9E4-0B18-49A1-8D1E-1DF3CB434AC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5" name="Picture 10" descr="C2-HD-BTM.png"/>
          <p:cNvPicPr>
            <a:picLocks noChangeAspect="1"/>
          </p:cNvPicPr>
          <p:nvPr/>
        </p:nvPicPr>
        <p:blipFill>
          <a:blip r:embed="rId2"/>
          <a:srcRect/>
          <a:stretch>
            <a:fillRect/>
          </a:stretch>
        </p:blipFill>
        <p:spPr bwMode="auto">
          <a:xfrm>
            <a:off x="0" y="4375150"/>
            <a:ext cx="12192000" cy="2482850"/>
          </a:xfrm>
          <a:prstGeom prst="rect">
            <a:avLst/>
          </a:prstGeom>
          <a:noFill/>
          <a:ln w="9525">
            <a:noFill/>
            <a:miter lim="800000"/>
            <a:headEnd/>
            <a:tailEnd/>
          </a:ln>
        </p:spPr>
      </p:pic>
      <p:sp>
        <p:nvSpPr>
          <p:cNvPr id="6" name="TextBox 8"/>
          <p:cNvSpPr txBox="1"/>
          <p:nvPr/>
        </p:nvSpPr>
        <p:spPr>
          <a:xfrm>
            <a:off x="476250" y="93345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auto">
              <a:spcAft>
                <a:spcPts val="0"/>
              </a:spcAft>
              <a:defRPr/>
            </a:pPr>
            <a:r>
              <a:rPr lang="en-US" sz="8000" dirty="0">
                <a:effectLst/>
                <a:latin typeface="+mn-lt"/>
              </a:rPr>
              <a:t>“</a:t>
            </a:r>
          </a:p>
        </p:txBody>
      </p:sp>
      <p:sp>
        <p:nvSpPr>
          <p:cNvPr id="7" name="TextBox 9"/>
          <p:cNvSpPr txBox="1"/>
          <p:nvPr/>
        </p:nvSpPr>
        <p:spPr>
          <a:xfrm>
            <a:off x="10983913" y="27019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dirty="0">
                <a:effectLst/>
                <a:latin typeface="+mn-lt"/>
              </a:rPr>
              <a:t>”</a:t>
            </a:r>
          </a:p>
        </p:txBody>
      </p:sp>
      <p:sp>
        <p:nvSpPr>
          <p:cNvPr id="2" name="Title 1"/>
          <p:cNvSpPr>
            <a:spLocks noGrp="1"/>
          </p:cNvSpPr>
          <p:nvPr>
            <p:ph type="title"/>
          </p:nvPr>
        </p:nvSpPr>
        <p:spPr>
          <a:xfrm>
            <a:off x="1024467" y="753533"/>
            <a:ext cx="10151533" cy="2604495"/>
          </a:xfrm>
        </p:spPr>
        <p:txBody>
          <a:bodyP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8" name="Date Placeholder 4"/>
          <p:cNvSpPr>
            <a:spLocks noGrp="1"/>
          </p:cNvSpPr>
          <p:nvPr>
            <p:ph type="dt" sz="half" idx="14"/>
          </p:nvPr>
        </p:nvSpPr>
        <p:spPr>
          <a:xfrm>
            <a:off x="7813675" y="381000"/>
            <a:ext cx="2911475" cy="365125"/>
          </a:xfrm>
        </p:spPr>
        <p:txBody>
          <a:bodyPr/>
          <a:lstStyle>
            <a:lvl1pPr algn="r">
              <a:defRPr dirty="0"/>
            </a:lvl1pPr>
          </a:lstStyle>
          <a:p>
            <a:pPr>
              <a:defRPr/>
            </a:pPr>
            <a:fld id="{7C032F84-92C8-4FA6-BFC9-8E5201C5C899}" type="datetimeFigureOut">
              <a:rPr lang="en-US"/>
              <a:pPr>
                <a:defRPr/>
              </a:pPr>
              <a:t>12/1/2019</a:t>
            </a:fld>
            <a:endParaRPr lang="en-US"/>
          </a:p>
        </p:txBody>
      </p:sp>
      <p:sp>
        <p:nvSpPr>
          <p:cNvPr id="9" name="Footer Placeholder 5"/>
          <p:cNvSpPr>
            <a:spLocks noGrp="1"/>
          </p:cNvSpPr>
          <p:nvPr>
            <p:ph type="ftr" sz="quarter" idx="15"/>
          </p:nvPr>
        </p:nvSpPr>
        <p:spPr>
          <a:xfrm>
            <a:off x="685800" y="379413"/>
            <a:ext cx="6991350" cy="365125"/>
          </a:xfrm>
        </p:spPr>
        <p:txBody>
          <a:bodyPr/>
          <a:lstStyle>
            <a:lvl1pPr>
              <a:defRPr/>
            </a:lvl1pPr>
          </a:lstStyle>
          <a:p>
            <a:pPr>
              <a:defRPr/>
            </a:pPr>
            <a:endParaRPr lang="en-US"/>
          </a:p>
        </p:txBody>
      </p:sp>
      <p:sp>
        <p:nvSpPr>
          <p:cNvPr id="10" name="Slide Number Placeholder 6"/>
          <p:cNvSpPr>
            <a:spLocks noGrp="1"/>
          </p:cNvSpPr>
          <p:nvPr>
            <p:ph type="sldNum" sz="quarter" idx="16"/>
          </p:nvPr>
        </p:nvSpPr>
        <p:spPr>
          <a:xfrm>
            <a:off x="10861675" y="381000"/>
            <a:ext cx="644525" cy="365125"/>
          </a:xfrm>
        </p:spPr>
        <p:txBody>
          <a:bodyPr/>
          <a:lstStyle>
            <a:lvl1pPr>
              <a:defRPr/>
            </a:lvl1pPr>
          </a:lstStyle>
          <a:p>
            <a:pPr>
              <a:defRPr/>
            </a:pPr>
            <a:fld id="{DD88BBB0-0D8E-4647-84CB-D02F91637F6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5" name="Picture 7" descr="C2-HD-BTM.png"/>
          <p:cNvPicPr>
            <a:picLocks noChangeAspect="1"/>
          </p:cNvPicPr>
          <p:nvPr/>
        </p:nvPicPr>
        <p:blipFill>
          <a:blip r:embed="rId2"/>
          <a:srcRect/>
          <a:stretch>
            <a:fillRect/>
          </a:stretch>
        </p:blipFill>
        <p:spPr bwMode="auto">
          <a:xfrm>
            <a:off x="0" y="4375150"/>
            <a:ext cx="12192000" cy="2482850"/>
          </a:xfrm>
          <a:prstGeom prst="rect">
            <a:avLst/>
          </a:prstGeom>
          <a:noFill/>
          <a:ln w="9525">
            <a:noFill/>
            <a:miter lim="800000"/>
            <a:headEnd/>
            <a:tailEnd/>
          </a:ln>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6" name="Date Placeholder 4"/>
          <p:cNvSpPr>
            <a:spLocks noGrp="1"/>
          </p:cNvSpPr>
          <p:nvPr>
            <p:ph type="dt" sz="half" idx="10"/>
          </p:nvPr>
        </p:nvSpPr>
        <p:spPr>
          <a:xfrm>
            <a:off x="7813675" y="379413"/>
            <a:ext cx="2911475" cy="365125"/>
          </a:xfrm>
        </p:spPr>
        <p:txBody>
          <a:bodyPr/>
          <a:lstStyle>
            <a:lvl1pPr algn="r">
              <a:defRPr dirty="0"/>
            </a:lvl1pPr>
          </a:lstStyle>
          <a:p>
            <a:pPr>
              <a:defRPr/>
            </a:pPr>
            <a:fld id="{2CF6BB84-E3FD-41DD-B19C-F680416C3317}" type="datetimeFigureOut">
              <a:rPr lang="en-US"/>
              <a:pPr>
                <a:defRPr/>
              </a:pPr>
              <a:t>12/1/2019</a:t>
            </a:fld>
            <a:endParaRPr lang="en-US"/>
          </a:p>
        </p:txBody>
      </p:sp>
      <p:sp>
        <p:nvSpPr>
          <p:cNvPr id="7" name="Footer Placeholder 5"/>
          <p:cNvSpPr>
            <a:spLocks noGrp="1"/>
          </p:cNvSpPr>
          <p:nvPr>
            <p:ph type="ftr" sz="quarter" idx="11"/>
          </p:nvPr>
        </p:nvSpPr>
        <p:spPr>
          <a:xfrm>
            <a:off x="685800" y="379413"/>
            <a:ext cx="6991350"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10861675" y="381000"/>
            <a:ext cx="644525" cy="365125"/>
          </a:xfrm>
        </p:spPr>
        <p:txBody>
          <a:bodyPr/>
          <a:lstStyle>
            <a:lvl1pPr>
              <a:defRPr/>
            </a:lvl1pPr>
          </a:lstStyle>
          <a:p>
            <a:pPr>
              <a:defRPr/>
            </a:pPr>
            <a:fld id="{04D63B03-EA82-491E-805B-2EDBE470F36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3" name="Date Placeholder 3"/>
          <p:cNvSpPr>
            <a:spLocks noGrp="1"/>
          </p:cNvSpPr>
          <p:nvPr>
            <p:ph type="dt" sz="half" idx="18"/>
          </p:nvPr>
        </p:nvSpPr>
        <p:spPr/>
        <p:txBody>
          <a:bodyPr/>
          <a:lstStyle>
            <a:lvl1pPr>
              <a:defRPr/>
            </a:lvl1pPr>
          </a:lstStyle>
          <a:p>
            <a:pPr>
              <a:defRPr/>
            </a:pPr>
            <a:fld id="{4951CCCE-7238-4B98-9715-6FE9BCBBB9D9}" type="datetimeFigureOut">
              <a:rPr lang="en-US"/>
              <a:pPr>
                <a:defRPr/>
              </a:pPr>
              <a:t>12/1/2019</a:t>
            </a:fld>
            <a:endParaRPr lang="en-US"/>
          </a:p>
        </p:txBody>
      </p:sp>
      <p:sp>
        <p:nvSpPr>
          <p:cNvPr id="14" name="Footer Placeholder 4"/>
          <p:cNvSpPr>
            <a:spLocks noGrp="1"/>
          </p:cNvSpPr>
          <p:nvPr>
            <p:ph type="ftr" sz="quarter" idx="19"/>
          </p:nvPr>
        </p:nvSpPr>
        <p:spPr/>
        <p:txBody>
          <a:bodyPr/>
          <a:lstStyle>
            <a:lvl1pPr>
              <a:defRPr/>
            </a:lvl1pPr>
          </a:lstStyle>
          <a:p>
            <a:pPr>
              <a:defRPr/>
            </a:pPr>
            <a:endParaRPr lang="en-US"/>
          </a:p>
        </p:txBody>
      </p:sp>
      <p:sp>
        <p:nvSpPr>
          <p:cNvPr id="16" name="Slide Number Placeholder 5"/>
          <p:cNvSpPr>
            <a:spLocks noGrp="1"/>
          </p:cNvSpPr>
          <p:nvPr>
            <p:ph type="sldNum" sz="quarter" idx="20"/>
          </p:nvPr>
        </p:nvSpPr>
        <p:spPr/>
        <p:txBody>
          <a:bodyPr/>
          <a:lstStyle>
            <a:lvl1pPr>
              <a:defRPr/>
            </a:lvl1pPr>
          </a:lstStyle>
          <a:p>
            <a:pPr>
              <a:defRPr/>
            </a:pPr>
            <a:fld id="{35A5D92A-2D30-4381-A65A-AE44BB10785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21" name="Text Placeholder 3"/>
          <p:cNvSpPr>
            <a:spLocks noGrp="1"/>
          </p:cNvSpPr>
          <p:nvPr>
            <p:ph type="body" sz="half" idx="18"/>
          </p:nvPr>
        </p:nvSpPr>
        <p:spPr>
          <a:xfrm>
            <a:off x="688618" y="4873764"/>
            <a:ext cx="3451582"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24" name="Text Placeholder 3"/>
          <p:cNvSpPr>
            <a:spLocks noGrp="1"/>
          </p:cNvSpPr>
          <p:nvPr>
            <p:ph type="body" sz="half" idx="19"/>
          </p:nvPr>
        </p:nvSpPr>
        <p:spPr>
          <a:xfrm>
            <a:off x="4374264" y="4873763"/>
            <a:ext cx="3448935"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27" name="Text Placeholder 3"/>
          <p:cNvSpPr>
            <a:spLocks noGrp="1"/>
          </p:cNvSpPr>
          <p:nvPr>
            <p:ph type="body" sz="half" idx="20"/>
          </p:nvPr>
        </p:nvSpPr>
        <p:spPr>
          <a:xfrm>
            <a:off x="8049731" y="4873761"/>
            <a:ext cx="3452445"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2" name="Date Placeholder 3"/>
          <p:cNvSpPr>
            <a:spLocks noGrp="1"/>
          </p:cNvSpPr>
          <p:nvPr>
            <p:ph type="dt" sz="half" idx="23"/>
          </p:nvPr>
        </p:nvSpPr>
        <p:spPr/>
        <p:txBody>
          <a:bodyPr/>
          <a:lstStyle>
            <a:lvl1pPr>
              <a:defRPr/>
            </a:lvl1pPr>
          </a:lstStyle>
          <a:p>
            <a:pPr>
              <a:defRPr/>
            </a:pPr>
            <a:fld id="{85D30304-7C61-48D9-AFFD-156D2E242A1B}" type="datetimeFigureOut">
              <a:rPr lang="en-US"/>
              <a:pPr>
                <a:defRPr/>
              </a:pPr>
              <a:t>12/1/2019</a:t>
            </a:fld>
            <a:endParaRPr lang="en-US"/>
          </a:p>
        </p:txBody>
      </p:sp>
      <p:sp>
        <p:nvSpPr>
          <p:cNvPr id="13" name="Footer Placeholder 4"/>
          <p:cNvSpPr>
            <a:spLocks noGrp="1"/>
          </p:cNvSpPr>
          <p:nvPr>
            <p:ph type="ftr" sz="quarter" idx="24"/>
          </p:nvPr>
        </p:nvSpPr>
        <p:spPr/>
        <p:txBody>
          <a:bodyPr/>
          <a:lstStyle>
            <a:lvl1pPr>
              <a:defRPr/>
            </a:lvl1pPr>
          </a:lstStyle>
          <a:p>
            <a:pPr>
              <a:defRPr/>
            </a:pPr>
            <a:endParaRPr lang="en-US"/>
          </a:p>
        </p:txBody>
      </p:sp>
      <p:sp>
        <p:nvSpPr>
          <p:cNvPr id="14" name="Slide Number Placeholder 5"/>
          <p:cNvSpPr>
            <a:spLocks noGrp="1"/>
          </p:cNvSpPr>
          <p:nvPr>
            <p:ph type="sldNum" sz="quarter" idx="25"/>
          </p:nvPr>
        </p:nvSpPr>
        <p:spPr/>
        <p:txBody>
          <a:bodyPr/>
          <a:lstStyle>
            <a:lvl1pPr>
              <a:defRPr/>
            </a:lvl1pPr>
          </a:lstStyle>
          <a:p>
            <a:pPr>
              <a:defRPr/>
            </a:pPr>
            <a:fld id="{BBEC5E69-0D8F-467B-A93C-973DC789F62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C98E1257-F072-42DF-B9B5-53736DB6ED30}" type="datetimeFigureOut">
              <a:rPr lang="en-US"/>
              <a:pPr>
                <a:defRPr/>
              </a:pPr>
              <a:t>12/1/2019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83A0AC-31F5-40AB-B66F-2398E1AF4F1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4" name="Picture 8" descr="C2-HD-BTM.png"/>
          <p:cNvPicPr>
            <a:picLocks noChangeAspect="1"/>
          </p:cNvPicPr>
          <p:nvPr/>
        </p:nvPicPr>
        <p:blipFill>
          <a:blip r:embed="rId2"/>
          <a:srcRect/>
          <a:stretch>
            <a:fillRect/>
          </a:stretch>
        </p:blipFill>
        <p:spPr bwMode="auto">
          <a:xfrm>
            <a:off x="0" y="4375150"/>
            <a:ext cx="12192000" cy="2482850"/>
          </a:xfrm>
          <a:prstGeom prst="rect">
            <a:avLst/>
          </a:prstGeom>
          <a:noFill/>
          <a:ln w="9525">
            <a:noFill/>
            <a:miter lim="800000"/>
            <a:headEnd/>
            <a:tailEnd/>
          </a:ln>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a:xfrm>
            <a:off x="7813675" y="379413"/>
            <a:ext cx="2911475" cy="365125"/>
          </a:xfrm>
        </p:spPr>
        <p:txBody>
          <a:bodyPr/>
          <a:lstStyle>
            <a:lvl1pPr algn="r">
              <a:defRPr dirty="0"/>
            </a:lvl1pPr>
          </a:lstStyle>
          <a:p>
            <a:pPr>
              <a:defRPr/>
            </a:pPr>
            <a:fld id="{3F7AFDCD-FCCA-4122-889F-5902F5813AF1}" type="datetimeFigureOut">
              <a:rPr lang="en-US"/>
              <a:pPr>
                <a:defRPr/>
              </a:pPr>
              <a:t>12/1/2019</a:t>
            </a:fld>
            <a:endParaRPr lang="en-US"/>
          </a:p>
        </p:txBody>
      </p:sp>
      <p:sp>
        <p:nvSpPr>
          <p:cNvPr id="6" name="Footer Placeholder 4"/>
          <p:cNvSpPr>
            <a:spLocks noGrp="1"/>
          </p:cNvSpPr>
          <p:nvPr>
            <p:ph type="ftr" sz="quarter" idx="11"/>
          </p:nvPr>
        </p:nvSpPr>
        <p:spPr>
          <a:xfrm>
            <a:off x="685800" y="381000"/>
            <a:ext cx="699135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0861675" y="381000"/>
            <a:ext cx="644525" cy="365125"/>
          </a:xfrm>
        </p:spPr>
        <p:txBody>
          <a:bodyPr/>
          <a:lstStyle>
            <a:lvl1pPr>
              <a:defRPr/>
            </a:lvl1pPr>
          </a:lstStyle>
          <a:p>
            <a:pPr>
              <a:defRPr/>
            </a:pPr>
            <a:fld id="{0CCCB325-304D-490E-BF16-52729A9A5C2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72B90747-52E1-4F4A-A990-89DF780AA906}" type="datetimeFigureOut">
              <a:rPr lang="en-US"/>
              <a:pPr>
                <a:defRPr/>
              </a:pPr>
              <a:t>12/1/2019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F1A48E-6A1F-4E80-ABE6-97B8D3A4470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4" name="Picture 7" descr="C2-HD-BTM.png"/>
          <p:cNvPicPr>
            <a:picLocks noChangeAspect="1"/>
          </p:cNvPicPr>
          <p:nvPr/>
        </p:nvPicPr>
        <p:blipFill>
          <a:blip r:embed="rId2"/>
          <a:srcRect/>
          <a:stretch>
            <a:fillRect/>
          </a:stretch>
        </p:blipFill>
        <p:spPr bwMode="auto">
          <a:xfrm>
            <a:off x="0" y="4375150"/>
            <a:ext cx="12192000" cy="2482850"/>
          </a:xfrm>
          <a:prstGeom prst="rect">
            <a:avLst/>
          </a:prstGeom>
          <a:noFill/>
          <a:ln w="9525">
            <a:noFill/>
            <a:miter lim="800000"/>
            <a:headEnd/>
            <a:tailEnd/>
          </a:ln>
        </p:spPr>
      </p:pic>
      <p:sp>
        <p:nvSpPr>
          <p:cNvPr id="2" name="Title 1"/>
          <p:cNvSpPr>
            <a:spLocks noGrp="1"/>
          </p:cNvSpPr>
          <p:nvPr>
            <p:ph type="title"/>
          </p:nvPr>
        </p:nvSpPr>
        <p:spPr>
          <a:xfrm>
            <a:off x="685800" y="753533"/>
            <a:ext cx="10820399" cy="2801935"/>
          </a:xfrm>
        </p:spPr>
        <p:txBody>
          <a:bodyPr anchor="b"/>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a:xfrm>
            <a:off x="7813675" y="381000"/>
            <a:ext cx="2911475" cy="365125"/>
          </a:xfrm>
        </p:spPr>
        <p:txBody>
          <a:bodyPr/>
          <a:lstStyle>
            <a:lvl1pPr algn="r">
              <a:defRPr dirty="0"/>
            </a:lvl1pPr>
          </a:lstStyle>
          <a:p>
            <a:pPr>
              <a:defRPr/>
            </a:pPr>
            <a:fld id="{E325C662-1B44-4A42-B323-55D60872AAF1}" type="datetimeFigureOut">
              <a:rPr lang="en-US"/>
              <a:pPr>
                <a:defRPr/>
              </a:pPr>
              <a:t>12/1/2019</a:t>
            </a:fld>
            <a:endParaRPr lang="en-US"/>
          </a:p>
        </p:txBody>
      </p:sp>
      <p:sp>
        <p:nvSpPr>
          <p:cNvPr id="6" name="Footer Placeholder 4"/>
          <p:cNvSpPr>
            <a:spLocks noGrp="1"/>
          </p:cNvSpPr>
          <p:nvPr>
            <p:ph type="ftr" sz="quarter" idx="11"/>
          </p:nvPr>
        </p:nvSpPr>
        <p:spPr>
          <a:xfrm>
            <a:off x="685800" y="381000"/>
            <a:ext cx="6991350" cy="363538"/>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0861675" y="381000"/>
            <a:ext cx="644525" cy="365125"/>
          </a:xfrm>
        </p:spPr>
        <p:txBody>
          <a:bodyPr/>
          <a:lstStyle>
            <a:lvl1pPr>
              <a:defRPr/>
            </a:lvl1pPr>
          </a:lstStyle>
          <a:p>
            <a:pPr>
              <a:defRPr/>
            </a:pPr>
            <a:fld id="{A628280F-BE72-4ECE-BF31-A59A1BBD3F9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F2D32658-06B9-4D59-BE94-CF63D1347424}" type="datetimeFigureOut">
              <a:rPr lang="en-US"/>
              <a:pPr>
                <a:defRPr/>
              </a:pPr>
              <a:t>12/1/2019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6AAAB5-FACE-4CEC-85AC-2ADD883373E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541EF961-1443-436E-B327-8433497BEC59}" type="datetimeFigureOut">
              <a:rPr lang="en-US"/>
              <a:pPr>
                <a:defRPr/>
              </a:pPr>
              <a:t>12/1/2019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3E1B19B-DFD8-4C13-8CEE-B1A4C4E379B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2506FAD9-9D9A-4947-84BA-B176EAD7A6F6}" type="datetimeFigureOut">
              <a:rPr lang="en-US"/>
              <a:pPr>
                <a:defRPr/>
              </a:pPr>
              <a:t>12/1/2019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C3FE9C9-D05F-4AF2-B175-B319B852680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E4E2DC-D102-4DF6-96BE-04F860240F09}" type="datetimeFigureOut">
              <a:rPr lang="en-US"/>
              <a:pPr>
                <a:defRPr/>
              </a:pPr>
              <a:t>12/1/2019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1F36081-F5DA-47C1-92EF-E81CB9FC8BE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9D03E7E2-1748-403A-9B74-081227AAA2BC}" type="datetimeFigureOut">
              <a:rPr lang="en-US"/>
              <a:pPr>
                <a:defRPr/>
              </a:pPr>
              <a:t>12/1/2019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8D4B66-4BD9-4FBF-A92E-BFEB326DB3B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DCD05BBD-21C5-4E5A-AA53-417CB3232435}" type="datetimeFigureOut">
              <a:rPr lang="en-US"/>
              <a:pPr>
                <a:defRPr/>
              </a:pPr>
              <a:t>12/1/2019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F8A0F1-27F9-4B52-B734-B7B33AC7FD3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C2-HD-TOP.png"/>
          <p:cNvPicPr>
            <a:picLocks noChangeAspect="1"/>
          </p:cNvPicPr>
          <p:nvPr/>
        </p:nvPicPr>
        <p:blipFill>
          <a:blip r:embed="rId19"/>
          <a:srcRect/>
          <a:stretch>
            <a:fillRect/>
          </a:stretch>
        </p:blipFill>
        <p:spPr bwMode="auto">
          <a:xfrm>
            <a:off x="0" y="0"/>
            <a:ext cx="12192000" cy="1441450"/>
          </a:xfrm>
          <a:prstGeom prst="rect">
            <a:avLst/>
          </a:prstGeom>
          <a:noFill/>
          <a:ln w="9525">
            <a:noFill/>
            <a:miter lim="800000"/>
            <a:headEnd/>
            <a:tailEnd/>
          </a:ln>
        </p:spPr>
      </p:pic>
      <p:sp>
        <p:nvSpPr>
          <p:cNvPr id="2" name="Title Placeholder 1"/>
          <p:cNvSpPr>
            <a:spLocks noGrp="1"/>
          </p:cNvSpPr>
          <p:nvPr>
            <p:ph type="title"/>
          </p:nvPr>
        </p:nvSpPr>
        <p:spPr>
          <a:xfrm>
            <a:off x="2895600" y="763588"/>
            <a:ext cx="8610600" cy="129381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1028" name="Text Placeholder 2"/>
          <p:cNvSpPr>
            <a:spLocks noGrp="1"/>
          </p:cNvSpPr>
          <p:nvPr>
            <p:ph type="body" idx="1"/>
          </p:nvPr>
        </p:nvSpPr>
        <p:spPr bwMode="auto">
          <a:xfrm>
            <a:off x="685800" y="2193925"/>
            <a:ext cx="10820400" cy="4024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8594725" y="6356350"/>
            <a:ext cx="2911475" cy="365125"/>
          </a:xfrm>
          <a:prstGeom prst="rect">
            <a:avLst/>
          </a:prstGeom>
        </p:spPr>
        <p:txBody>
          <a:bodyPr vert="horz" lIns="91440" tIns="45720" rIns="91440" bIns="45720" rtlCol="0" anchor="ctr"/>
          <a:lstStyle>
            <a:lvl1pPr algn="r" fontAlgn="auto">
              <a:spcBef>
                <a:spcPts val="0"/>
              </a:spcBef>
              <a:spcAft>
                <a:spcPts val="0"/>
              </a:spcAft>
              <a:defRPr sz="1050" dirty="0">
                <a:solidFill>
                  <a:schemeClr val="tx1">
                    <a:tint val="75000"/>
                  </a:schemeClr>
                </a:solidFill>
                <a:latin typeface="+mn-lt"/>
              </a:defRPr>
            </a:lvl1pPr>
          </a:lstStyle>
          <a:p>
            <a:pPr>
              <a:defRPr/>
            </a:pPr>
            <a:fld id="{BA6CC739-E90E-46DA-8151-D604093A470A}" type="datetimeFigureOut">
              <a:rPr lang="en-US"/>
              <a:pPr>
                <a:defRPr/>
              </a:pPr>
              <a:t>12/1/2019</a:t>
            </a:fld>
            <a:endParaRPr lang="en-US"/>
          </a:p>
        </p:txBody>
      </p:sp>
      <p:sp>
        <p:nvSpPr>
          <p:cNvPr id="5" name="Footer Placeholder 4"/>
          <p:cNvSpPr>
            <a:spLocks noGrp="1"/>
          </p:cNvSpPr>
          <p:nvPr>
            <p:ph type="ftr" sz="quarter" idx="3"/>
          </p:nvPr>
        </p:nvSpPr>
        <p:spPr>
          <a:xfrm>
            <a:off x="685800" y="6356350"/>
            <a:ext cx="7772400" cy="365125"/>
          </a:xfrm>
          <a:prstGeom prst="rect">
            <a:avLst/>
          </a:prstGeom>
        </p:spPr>
        <p:txBody>
          <a:bodyPr vert="horz" lIns="91440" tIns="45720" rIns="91440" bIns="45720" rtlCol="0" anchor="ctr"/>
          <a:lstStyle>
            <a:lvl1pPr algn="l" fontAlgn="auto">
              <a:spcBef>
                <a:spcPts val="0"/>
              </a:spcBef>
              <a:spcAft>
                <a:spcPts val="0"/>
              </a:spcAft>
              <a:defRPr sz="105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fontAlgn="auto">
              <a:spcBef>
                <a:spcPts val="0"/>
              </a:spcBef>
              <a:spcAft>
                <a:spcPts val="0"/>
              </a:spcAft>
              <a:defRPr sz="1050" dirty="0">
                <a:solidFill>
                  <a:schemeClr val="tx1">
                    <a:tint val="75000"/>
                  </a:schemeClr>
                </a:solidFill>
                <a:latin typeface="+mn-lt"/>
              </a:defRPr>
            </a:lvl1pPr>
          </a:lstStyle>
          <a:p>
            <a:pPr>
              <a:defRPr/>
            </a:pPr>
            <a:fld id="{371AD208-757A-4E38-8612-C418E8A4BC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5" r:id="rId2"/>
    <p:sldLayoutId id="2147483667" r:id="rId3"/>
    <p:sldLayoutId id="2147483664" r:id="rId4"/>
    <p:sldLayoutId id="2147483663" r:id="rId5"/>
    <p:sldLayoutId id="2147483662" r:id="rId6"/>
    <p:sldLayoutId id="2147483661" r:id="rId7"/>
    <p:sldLayoutId id="2147483660" r:id="rId8"/>
    <p:sldLayoutId id="2147483659" r:id="rId9"/>
    <p:sldLayoutId id="2147483658" r:id="rId10"/>
    <p:sldLayoutId id="2147483668" r:id="rId11"/>
    <p:sldLayoutId id="2147483669" r:id="rId12"/>
    <p:sldLayoutId id="2147483670" r:id="rId13"/>
    <p:sldLayoutId id="2147483657" r:id="rId14"/>
    <p:sldLayoutId id="2147483656" r:id="rId15"/>
    <p:sldLayoutId id="2147483655" r:id="rId16"/>
    <p:sldLayoutId id="2147483671" r:id="rId17"/>
  </p:sldLayoutIdLst>
  <p:txStyles>
    <p:titleStyle>
      <a:lvl1pPr algn="r" rtl="0" fontAlgn="base">
        <a:lnSpc>
          <a:spcPct val="90000"/>
        </a:lnSpc>
        <a:spcBef>
          <a:spcPct val="0"/>
        </a:spcBef>
        <a:spcAft>
          <a:spcPct val="0"/>
        </a:spcAft>
        <a:defRPr sz="4000" kern="1200" cap="all">
          <a:solidFill>
            <a:schemeClr val="tx1"/>
          </a:solidFill>
          <a:latin typeface="+mj-lt"/>
          <a:ea typeface="+mj-ea"/>
          <a:cs typeface="+mj-cs"/>
        </a:defRPr>
      </a:lvl1pPr>
      <a:lvl2pPr algn="r" rtl="0" fontAlgn="base">
        <a:lnSpc>
          <a:spcPct val="90000"/>
        </a:lnSpc>
        <a:spcBef>
          <a:spcPct val="0"/>
        </a:spcBef>
        <a:spcAft>
          <a:spcPct val="0"/>
        </a:spcAft>
        <a:defRPr sz="4000">
          <a:solidFill>
            <a:schemeClr val="tx1"/>
          </a:solidFill>
          <a:latin typeface="Century Gothic" pitchFamily="34" charset="0"/>
        </a:defRPr>
      </a:lvl2pPr>
      <a:lvl3pPr algn="r" rtl="0" fontAlgn="base">
        <a:lnSpc>
          <a:spcPct val="90000"/>
        </a:lnSpc>
        <a:spcBef>
          <a:spcPct val="0"/>
        </a:spcBef>
        <a:spcAft>
          <a:spcPct val="0"/>
        </a:spcAft>
        <a:defRPr sz="4000">
          <a:solidFill>
            <a:schemeClr val="tx1"/>
          </a:solidFill>
          <a:latin typeface="Century Gothic" pitchFamily="34" charset="0"/>
        </a:defRPr>
      </a:lvl3pPr>
      <a:lvl4pPr algn="r" rtl="0" fontAlgn="base">
        <a:lnSpc>
          <a:spcPct val="90000"/>
        </a:lnSpc>
        <a:spcBef>
          <a:spcPct val="0"/>
        </a:spcBef>
        <a:spcAft>
          <a:spcPct val="0"/>
        </a:spcAft>
        <a:defRPr sz="4000">
          <a:solidFill>
            <a:schemeClr val="tx1"/>
          </a:solidFill>
          <a:latin typeface="Century Gothic" pitchFamily="34" charset="0"/>
        </a:defRPr>
      </a:lvl4pPr>
      <a:lvl5pPr algn="r" rtl="0" fontAlgn="base">
        <a:lnSpc>
          <a:spcPct val="90000"/>
        </a:lnSpc>
        <a:spcBef>
          <a:spcPct val="0"/>
        </a:spcBef>
        <a:spcAft>
          <a:spcPct val="0"/>
        </a:spcAft>
        <a:defRPr sz="4000">
          <a:solidFill>
            <a:schemeClr val="tx1"/>
          </a:solidFill>
          <a:latin typeface="Century Gothic" pitchFamily="34" charset="0"/>
        </a:defRPr>
      </a:lvl5pPr>
      <a:lvl6pPr marL="457200" algn="r" rtl="0" fontAlgn="base">
        <a:lnSpc>
          <a:spcPct val="90000"/>
        </a:lnSpc>
        <a:spcBef>
          <a:spcPct val="0"/>
        </a:spcBef>
        <a:spcAft>
          <a:spcPct val="0"/>
        </a:spcAft>
        <a:defRPr sz="4000">
          <a:solidFill>
            <a:schemeClr val="tx1"/>
          </a:solidFill>
          <a:latin typeface="Century Gothic" pitchFamily="34" charset="0"/>
        </a:defRPr>
      </a:lvl6pPr>
      <a:lvl7pPr marL="914400" algn="r" rtl="0" fontAlgn="base">
        <a:lnSpc>
          <a:spcPct val="90000"/>
        </a:lnSpc>
        <a:spcBef>
          <a:spcPct val="0"/>
        </a:spcBef>
        <a:spcAft>
          <a:spcPct val="0"/>
        </a:spcAft>
        <a:defRPr sz="4000">
          <a:solidFill>
            <a:schemeClr val="tx1"/>
          </a:solidFill>
          <a:latin typeface="Century Gothic" pitchFamily="34" charset="0"/>
        </a:defRPr>
      </a:lvl7pPr>
      <a:lvl8pPr marL="1371600" algn="r" rtl="0" fontAlgn="base">
        <a:lnSpc>
          <a:spcPct val="90000"/>
        </a:lnSpc>
        <a:spcBef>
          <a:spcPct val="0"/>
        </a:spcBef>
        <a:spcAft>
          <a:spcPct val="0"/>
        </a:spcAft>
        <a:defRPr sz="4000">
          <a:solidFill>
            <a:schemeClr val="tx1"/>
          </a:solidFill>
          <a:latin typeface="Century Gothic" pitchFamily="34" charset="0"/>
        </a:defRPr>
      </a:lvl8pPr>
      <a:lvl9pPr marL="1828800" algn="r" rtl="0" fontAlgn="base">
        <a:lnSpc>
          <a:spcPct val="90000"/>
        </a:lnSpc>
        <a:spcBef>
          <a:spcPct val="0"/>
        </a:spcBef>
        <a:spcAft>
          <a:spcPct val="0"/>
        </a:spcAft>
        <a:defRPr sz="4000">
          <a:solidFill>
            <a:schemeClr val="tx1"/>
          </a:solidFill>
          <a:latin typeface="Century Gothic" pitchFamily="34" charset="0"/>
        </a:defRPr>
      </a:lvl9pPr>
    </p:titleStyle>
    <p:bodyStyle>
      <a:lvl1pPr marL="228600" indent="-228600" algn="l" rtl="0" fontAlgn="base">
        <a:lnSpc>
          <a:spcPct val="90000"/>
        </a:lnSpc>
        <a:spcBef>
          <a:spcPts val="1000"/>
        </a:spcBef>
        <a:spcAft>
          <a:spcPct val="0"/>
        </a:spcAft>
        <a:buFont typeface="Arial" charset="0"/>
        <a:buChar char="•"/>
        <a:defRPr sz="22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25.xml"/><Relationship Id="rId7" Type="http://schemas.openxmlformats.org/officeDocument/2006/relationships/slide" Target="slide30.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7.xml"/><Relationship Id="rId4" Type="http://schemas.openxmlformats.org/officeDocument/2006/relationships/slide" Target="slide17.xml"/><Relationship Id="rId9" Type="http://schemas.openxmlformats.org/officeDocument/2006/relationships/slide" Target="slide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hyperlink" Target="http://www.bibliogorod32.ru/" TargetMode="External"/><Relationship Id="rId2" Type="http://schemas.openxmlformats.org/officeDocument/2006/relationships/hyperlink" Target="mailto:csdbbiblbryansk@yandex.ru"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1600" y="1803400"/>
            <a:ext cx="9448800" cy="1825625"/>
          </a:xfrm>
        </p:spPr>
        <p:txBody>
          <a:bodyPr/>
          <a:lstStyle/>
          <a:p>
            <a:pPr algn="ctr" fontAlgn="auto">
              <a:spcAft>
                <a:spcPts val="0"/>
              </a:spcAft>
              <a:defRPr/>
            </a:pPr>
            <a:r>
              <a:rPr lang="ru-RU" b="1" dirty="0" smtClean="0">
                <a:solidFill>
                  <a:srgbClr val="660066"/>
                </a:solidFill>
              </a:rPr>
              <a:t>Новые звезды в книжной вселенной</a:t>
            </a:r>
            <a:endParaRPr lang="ru-RU" b="1" dirty="0">
              <a:solidFill>
                <a:srgbClr val="660066"/>
              </a:solidFill>
            </a:endParaRPr>
          </a:p>
        </p:txBody>
      </p:sp>
      <p:sp>
        <p:nvSpPr>
          <p:cNvPr id="19458" name="Подзаголовок 2"/>
          <p:cNvSpPr>
            <a:spLocks noGrp="1"/>
          </p:cNvSpPr>
          <p:nvPr>
            <p:ph type="subTitle" idx="1"/>
          </p:nvPr>
        </p:nvSpPr>
        <p:spPr>
          <a:xfrm>
            <a:off x="1371600" y="3632200"/>
            <a:ext cx="9448800" cy="685800"/>
          </a:xfrm>
        </p:spPr>
        <p:txBody>
          <a:bodyPr/>
          <a:lstStyle/>
          <a:p>
            <a:pPr algn="ctr"/>
            <a:r>
              <a:rPr lang="ru-RU" b="1" smtClean="0">
                <a:solidFill>
                  <a:srgbClr val="000066"/>
                </a:solidFill>
              </a:rPr>
              <a:t>Познакомьтесь с новыми книгами, поступившими в Центральную детскую библиотеку им. М. Горького</a:t>
            </a:r>
          </a:p>
        </p:txBody>
      </p:sp>
      <p:sp>
        <p:nvSpPr>
          <p:cNvPr id="5" name="5-конечная звезда 4"/>
          <p:cNvSpPr/>
          <p:nvPr/>
        </p:nvSpPr>
        <p:spPr>
          <a:xfrm>
            <a:off x="9459913" y="246063"/>
            <a:ext cx="2416175" cy="1898650"/>
          </a:xfrm>
          <a:prstGeom prst="star5">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ru-RU" sz="2400" dirty="0">
                <a:latin typeface="Arial Black" panose="020B0A04020102020204" pitchFamily="34" charset="0"/>
              </a:rPr>
              <a:t>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27650" name="Объект 4"/>
          <p:cNvPicPr>
            <a:picLocks noGrp="1" noChangeAspect="1"/>
          </p:cNvPicPr>
          <p:nvPr>
            <p:ph sz="half" idx="1"/>
          </p:nvPr>
        </p:nvPicPr>
        <p:blipFill>
          <a:blip r:embed="rId2"/>
          <a:srcRect/>
          <a:stretch>
            <a:fillRect/>
          </a:stretch>
        </p:blipFill>
        <p:spPr>
          <a:xfrm>
            <a:off x="1017588" y="2057400"/>
            <a:ext cx="2581275" cy="4024313"/>
          </a:xfrm>
        </p:spPr>
      </p:pic>
      <p:sp>
        <p:nvSpPr>
          <p:cNvPr id="4" name="Объект 3"/>
          <p:cNvSpPr>
            <a:spLocks noGrp="1"/>
          </p:cNvSpPr>
          <p:nvPr>
            <p:ph sz="half" idx="2"/>
          </p:nvPr>
        </p:nvSpPr>
        <p:spPr>
          <a:xfrm>
            <a:off x="4135395" y="2193925"/>
            <a:ext cx="7370805" cy="4024313"/>
          </a:xfrm>
        </p:spPr>
        <p:txBody>
          <a:bodyPr rtlCol="0">
            <a:normAutofit fontScale="92500"/>
          </a:bodyPr>
          <a:lstStyle/>
          <a:p>
            <a:pPr fontAlgn="auto">
              <a:spcAft>
                <a:spcPts val="0"/>
              </a:spcAft>
              <a:buFont typeface="Arial" panose="020B0604020202020204" pitchFamily="34" charset="0"/>
              <a:buChar char="•"/>
              <a:defRPr/>
            </a:pPr>
            <a:r>
              <a:rPr lang="ru-RU" b="1" dirty="0"/>
              <a:t>Алексеев, С.П. Оборона Севастополя. 1941 – 1943; Сражение за Кавказ. 1942 - 1944: рассказы для детей / С.П. Алексеев. – М.: Дет. лит., 2019. – 175 с.: ил. – (Великие битвы Великой Отечественной)</a:t>
            </a:r>
            <a:endParaRPr lang="ru-RU" dirty="0"/>
          </a:p>
          <a:p>
            <a:pPr algn="just"/>
            <a:r>
              <a:rPr lang="ru-RU" dirty="0"/>
              <a:t>   </a:t>
            </a:r>
            <a:r>
              <a:rPr lang="ru-RU" dirty="0"/>
              <a:t>Много великих подвигов во имя Родины и свободы совершили отважные защитники Севастополя. О вечной славе Севастополя, о бессмертных героях севастопольской обороны и написаны эти </a:t>
            </a:r>
            <a:r>
              <a:rPr lang="ru-RU" dirty="0" smtClean="0"/>
              <a:t>рассказы. Цикл </a:t>
            </a:r>
            <a:r>
              <a:rPr lang="ru-RU" dirty="0"/>
              <a:t>рассказов завершается 1944 годом, тем временем, когда после разгрома фашистских войск на Курской дуге, а затем на Днепре советские воины ворвались в Крым и принесли свободу всему Крыму и городу Севастополю.</a:t>
            </a:r>
          </a:p>
          <a:p>
            <a:pPr fontAlgn="auto">
              <a:spcAft>
                <a:spcPts val="0"/>
              </a:spcAft>
              <a:buFont typeface="Arial" panose="020B0604020202020204" pitchFamily="34" charset="0"/>
              <a:buChar char="•"/>
              <a:defRPr/>
            </a:pPr>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sp>
        <p:nvSpPr>
          <p:cNvPr id="4" name="Объект 3"/>
          <p:cNvSpPr>
            <a:spLocks noGrp="1"/>
          </p:cNvSpPr>
          <p:nvPr>
            <p:ph sz="half" idx="2"/>
          </p:nvPr>
        </p:nvSpPr>
        <p:spPr>
          <a:xfrm>
            <a:off x="5362832" y="2193925"/>
            <a:ext cx="6143368" cy="4024313"/>
          </a:xfrm>
        </p:spPr>
        <p:txBody>
          <a:bodyPr rtlCol="0">
            <a:normAutofit/>
          </a:bodyPr>
          <a:lstStyle/>
          <a:p>
            <a:pPr fontAlgn="auto">
              <a:spcAft>
                <a:spcPts val="0"/>
              </a:spcAft>
              <a:buFont typeface="Arial" panose="020B0604020202020204" pitchFamily="34" charset="0"/>
              <a:buChar char="•"/>
              <a:defRPr/>
            </a:pPr>
            <a:r>
              <a:rPr lang="ru-RU" b="1" dirty="0"/>
              <a:t>Алексеев, С.П. Взятие Берлина. Победа! 1945: рассказы для детей / С.П. Алексеев. – М.: Дет. лит., 2018. – 100 с.: ил. – (Великие битвы Великой Отечественной</a:t>
            </a:r>
            <a:r>
              <a:rPr lang="ru-RU" b="1" dirty="0" smtClean="0"/>
              <a:t>)</a:t>
            </a:r>
            <a:r>
              <a:rPr lang="ru-RU" dirty="0"/>
              <a:t> </a:t>
            </a:r>
            <a:endParaRPr lang="ru-RU" dirty="0" smtClean="0"/>
          </a:p>
          <a:p>
            <a:pPr marL="0" indent="0" algn="just" fontAlgn="auto">
              <a:spcAft>
                <a:spcPts val="0"/>
              </a:spcAft>
              <a:buFont typeface="Arial" panose="020B0604020202020204" pitchFamily="34" charset="0"/>
              <a:buNone/>
              <a:defRPr/>
            </a:pPr>
            <a:r>
              <a:rPr lang="ru-RU" dirty="0"/>
              <a:t> </a:t>
            </a:r>
            <a:r>
              <a:rPr lang="ru-RU" dirty="0" smtClean="0"/>
              <a:t>    В </a:t>
            </a:r>
            <a:r>
              <a:rPr lang="ru-RU" dirty="0"/>
              <a:t>книге участника Великой Отечественной войны, в форме коротких рассказов описывается подвиг нашего народа в освобождении родной страны и стран Европы от немецко-фашистских захватчиков.</a:t>
            </a:r>
          </a:p>
          <a:p>
            <a:pPr fontAlgn="auto">
              <a:spcAft>
                <a:spcPts val="0"/>
              </a:spcAft>
              <a:buFont typeface="Arial" panose="020B0604020202020204" pitchFamily="34" charset="0"/>
              <a:buChar char="•"/>
              <a:defRPr/>
            </a:pPr>
            <a:endParaRPr lang="ru-RU" dirty="0"/>
          </a:p>
        </p:txBody>
      </p:sp>
      <p:pic>
        <p:nvPicPr>
          <p:cNvPr id="28675" name="Объект 6"/>
          <p:cNvPicPr>
            <a:picLocks noGrp="1" noChangeAspect="1"/>
          </p:cNvPicPr>
          <p:nvPr>
            <p:ph sz="half" idx="1"/>
          </p:nvPr>
        </p:nvPicPr>
        <p:blipFill>
          <a:blip r:embed="rId2"/>
          <a:srcRect/>
          <a:stretch>
            <a:fillRect/>
          </a:stretch>
        </p:blipFill>
        <p:spPr>
          <a:xfrm>
            <a:off x="1020763" y="2057400"/>
            <a:ext cx="4430712" cy="4430713"/>
          </a:xfrm>
        </p:spPr>
      </p:pic>
      <p:sp>
        <p:nvSpPr>
          <p:cNvPr id="5" name="Блок-схема: перфолента 4"/>
          <p:cNvSpPr/>
          <p:nvPr/>
        </p:nvSpPr>
        <p:spPr>
          <a:xfrm>
            <a:off x="10272584" y="5769876"/>
            <a:ext cx="1466335" cy="584887"/>
          </a:xfrm>
          <a:prstGeom prst="flowChartPunchedTap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hlinkClick r:id="rId3" action="ppaction://hlinksldjump"/>
              </a:rPr>
              <a:t>На главную</a:t>
            </a:r>
            <a:endParaRPr lang="ru-RU" sz="1200"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fontAlgn="auto">
              <a:spcAft>
                <a:spcPts val="0"/>
              </a:spcAft>
              <a:defRPr/>
            </a:pPr>
            <a:r>
              <a:rPr lang="ru-RU" sz="2400" b="1" dirty="0" smtClean="0"/>
              <a:t>В этом разделе собраны книги, которые откроют перед вами удивительный фантастический мир</a:t>
            </a:r>
            <a:endParaRPr lang="ru-RU" sz="2400" b="1" dirty="0"/>
          </a:p>
        </p:txBody>
      </p:sp>
      <p:sp>
        <p:nvSpPr>
          <p:cNvPr id="3" name="Объект 2"/>
          <p:cNvSpPr>
            <a:spLocks noGrp="1"/>
          </p:cNvSpPr>
          <p:nvPr>
            <p:ph sz="half" idx="1"/>
          </p:nvPr>
        </p:nvSpPr>
        <p:spPr>
          <a:xfrm>
            <a:off x="685800" y="2193925"/>
            <a:ext cx="5334000" cy="4024313"/>
          </a:xfrm>
        </p:spPr>
        <p:txBody>
          <a:bodyPr rtlCol="0">
            <a:normAutofit/>
          </a:bodyPr>
          <a:lstStyle/>
          <a:p>
            <a:pPr marL="0" indent="0" fontAlgn="auto">
              <a:spcAft>
                <a:spcPts val="0"/>
              </a:spcAft>
              <a:buNone/>
              <a:defRPr/>
            </a:pPr>
            <a:endParaRPr lang="ru-RU" dirty="0"/>
          </a:p>
        </p:txBody>
      </p:sp>
      <p:sp>
        <p:nvSpPr>
          <p:cNvPr id="4" name="Объект 3"/>
          <p:cNvSpPr>
            <a:spLocks noGrp="1"/>
          </p:cNvSpPr>
          <p:nvPr>
            <p:ph sz="half" idx="2"/>
          </p:nvPr>
        </p:nvSpPr>
        <p:spPr>
          <a:xfrm>
            <a:off x="4232787" y="2193925"/>
            <a:ext cx="7273413" cy="4024313"/>
          </a:xfrm>
        </p:spPr>
        <p:txBody>
          <a:bodyPr rtlCol="0">
            <a:normAutofit/>
          </a:bodyPr>
          <a:lstStyle/>
          <a:p>
            <a:pPr fontAlgn="auto">
              <a:spcAft>
                <a:spcPts val="0"/>
              </a:spcAft>
              <a:buFont typeface="Arial" panose="020B0604020202020204" pitchFamily="34" charset="0"/>
              <a:buChar char="•"/>
              <a:defRPr/>
            </a:pPr>
            <a:r>
              <a:rPr lang="ru-RU" b="1" dirty="0"/>
              <a:t>Гаглоев, Е. Бегущий в ночи: [роман] / Е. Гаглоев. - М.: РОСМЭН, 2019. – 382 с.: ил. – (Пардус)</a:t>
            </a:r>
            <a:endParaRPr lang="ru-RU" dirty="0"/>
          </a:p>
          <a:p>
            <a:pPr fontAlgn="auto">
              <a:spcAft>
                <a:spcPts val="0"/>
              </a:spcAft>
              <a:buFont typeface="Arial" panose="020B0604020202020204" pitchFamily="34" charset="0"/>
              <a:buChar char="•"/>
              <a:defRPr/>
            </a:pPr>
            <a:r>
              <a:rPr lang="ru-RU" b="1" dirty="0" smtClean="0"/>
              <a:t>Гаглоев</a:t>
            </a:r>
            <a:r>
              <a:rPr lang="ru-RU" b="1" dirty="0"/>
              <a:t>, Е. Повелевающая огнем: [роман] / Е. Гаглоев. - М.: РОСМЭН, 2019. – 398 с.: ил. – (Пардус)</a:t>
            </a:r>
            <a:endParaRPr lang="ru-RU" dirty="0"/>
          </a:p>
          <a:p>
            <a:pPr fontAlgn="auto">
              <a:spcAft>
                <a:spcPts val="0"/>
              </a:spcAft>
              <a:buFont typeface="Arial" panose="020B0604020202020204" pitchFamily="34" charset="0"/>
              <a:buChar char="•"/>
              <a:defRPr/>
            </a:pPr>
            <a:r>
              <a:rPr lang="ru-RU" b="1" dirty="0"/>
              <a:t>Гаглоев, Е. Спящая во льдах: [роман] / Е. Гаглоев. - М.: РОСМЭН, 2019. – 397 с.: ил. – (Пардус)</a:t>
            </a:r>
            <a:endParaRPr lang="ru-RU" dirty="0"/>
          </a:p>
          <a:p>
            <a:pPr fontAlgn="auto">
              <a:spcAft>
                <a:spcPts val="0"/>
              </a:spcAft>
              <a:buFont typeface="Arial" panose="020B0604020202020204" pitchFamily="34" charset="0"/>
              <a:buChar char="•"/>
              <a:defRPr/>
            </a:pPr>
            <a:r>
              <a:rPr lang="ru-RU" b="1" dirty="0" smtClean="0"/>
              <a:t>Гаглоев</a:t>
            </a:r>
            <a:r>
              <a:rPr lang="ru-RU" b="1" dirty="0"/>
              <a:t>, Е. Сотрясающий землю: [роман] / Е. Гаглоев. - М.: РОСМЭН, 2019. – 397 с.: ил. – (Пардус)</a:t>
            </a:r>
            <a:endParaRPr lang="ru-RU" dirty="0"/>
          </a:p>
          <a:p>
            <a:pPr fontAlgn="auto">
              <a:spcAft>
                <a:spcPts val="0"/>
              </a:spcAft>
              <a:buFont typeface="Arial" panose="020B0604020202020204" pitchFamily="34" charset="0"/>
              <a:buChar char="•"/>
              <a:defRPr/>
            </a:pP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64" y="1924664"/>
            <a:ext cx="3668087" cy="450563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endParaRPr lang="ru-RU"/>
          </a:p>
        </p:txBody>
      </p:sp>
      <p:pic>
        <p:nvPicPr>
          <p:cNvPr id="32770" name="Объект 5"/>
          <p:cNvPicPr>
            <a:picLocks noGrp="1" noChangeAspect="1"/>
          </p:cNvPicPr>
          <p:nvPr>
            <p:ph sz="half" idx="1"/>
          </p:nvPr>
        </p:nvPicPr>
        <p:blipFill>
          <a:blip r:embed="rId2"/>
          <a:stretch>
            <a:fillRect/>
          </a:stretch>
        </p:blipFill>
        <p:spPr>
          <a:xfrm>
            <a:off x="308507" y="1533832"/>
            <a:ext cx="4609451" cy="2340736"/>
          </a:xfrm>
        </p:spPr>
      </p:pic>
      <p:sp>
        <p:nvSpPr>
          <p:cNvPr id="7" name="Текст 6"/>
          <p:cNvSpPr>
            <a:spLocks noGrp="1"/>
          </p:cNvSpPr>
          <p:nvPr>
            <p:ph sz="half" idx="2"/>
          </p:nvPr>
        </p:nvSpPr>
        <p:spPr>
          <a:xfrm>
            <a:off x="5471652" y="763589"/>
            <a:ext cx="6034548" cy="5455096"/>
          </a:xfrm>
        </p:spPr>
        <p:txBody>
          <a:bodyPr/>
          <a:lstStyle/>
          <a:p>
            <a:pPr algn="just"/>
            <a:r>
              <a:rPr lang="ru-RU" sz="2000" dirty="0"/>
              <a:t>Пардусом на Руси называли крупного хищника семейства кошачьих – леопарда, гепарда, рысь. Казалось бы, какое дело до этого современному школьнику Никите Легостаеву? Однако этот подросток неожиданно обнаруживает у себя способность превращаться в дикого зверя… Отправляясь с классом на скучную экскурсию, Никита и подумать не мог, что эта поездка перевернет всю его жизнь. Он откроет в себе нечеловеческие – в прямом смысле слова – способности, подслушает страшную тайну и с головой окунется в жуткие и удивительные приключения с участием оборотней, ведьм, сумасшедших ученых и гигантских пауков…</a:t>
            </a:r>
          </a:p>
        </p:txBody>
      </p:sp>
      <p:sp>
        <p:nvSpPr>
          <p:cNvPr id="10" name="Прямоугольник 9"/>
          <p:cNvSpPr/>
          <p:nvPr/>
        </p:nvSpPr>
        <p:spPr>
          <a:xfrm>
            <a:off x="488553" y="4206621"/>
            <a:ext cx="4814093" cy="1477328"/>
          </a:xfrm>
          <a:prstGeom prst="rect">
            <a:avLst/>
          </a:prstGeom>
        </p:spPr>
        <p:txBody>
          <a:bodyPr wrap="square">
            <a:spAutoFit/>
          </a:bodyPr>
          <a:lstStyle/>
          <a:p>
            <a:pPr algn="just"/>
            <a:r>
              <a:rPr lang="ru-RU" dirty="0"/>
              <a:t>Серия книг «Пардус» современного писателя и журналиста Евгения Гаглоева стала победителем премии «Алиса» как лучшее произведение детской и подростковой фантастики.</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33794" name="Объект 4"/>
          <p:cNvPicPr>
            <a:picLocks noGrp="1" noChangeAspect="1"/>
          </p:cNvPicPr>
          <p:nvPr>
            <p:ph sz="half" idx="1"/>
          </p:nvPr>
        </p:nvPicPr>
        <p:blipFill>
          <a:blip r:embed="rId2"/>
          <a:srcRect/>
          <a:stretch>
            <a:fillRect/>
          </a:stretch>
        </p:blipFill>
        <p:spPr>
          <a:xfrm>
            <a:off x="277813" y="2657475"/>
            <a:ext cx="2332037" cy="3424238"/>
          </a:xfrm>
        </p:spPr>
      </p:pic>
      <p:sp>
        <p:nvSpPr>
          <p:cNvPr id="4" name="Объект 3"/>
          <p:cNvSpPr>
            <a:spLocks noGrp="1"/>
          </p:cNvSpPr>
          <p:nvPr>
            <p:ph sz="half" idx="2"/>
          </p:nvPr>
        </p:nvSpPr>
        <p:spPr>
          <a:xfrm>
            <a:off x="5438775" y="2193925"/>
            <a:ext cx="6067425" cy="4024313"/>
          </a:xfrm>
        </p:spPr>
        <p:txBody>
          <a:bodyPr rtlCol="0">
            <a:normAutofit fontScale="85000" lnSpcReduction="20000"/>
          </a:bodyPr>
          <a:lstStyle/>
          <a:p>
            <a:pPr fontAlgn="auto">
              <a:spcAft>
                <a:spcPts val="0"/>
              </a:spcAft>
              <a:buFont typeface="Arial" panose="020B0604020202020204" pitchFamily="34" charset="0"/>
              <a:buChar char="•"/>
              <a:defRPr/>
            </a:pPr>
            <a:r>
              <a:rPr lang="ru-RU" b="1" dirty="0" err="1"/>
              <a:t>Брэльер</a:t>
            </a:r>
            <a:r>
              <a:rPr lang="ru-RU" b="1" dirty="0"/>
              <a:t>, М. Последние подростки на Земле / М. </a:t>
            </a:r>
            <a:r>
              <a:rPr lang="ru-RU" b="1" dirty="0" err="1"/>
              <a:t>Брэльер</a:t>
            </a:r>
            <a:r>
              <a:rPr lang="ru-RU" b="1" dirty="0"/>
              <a:t>. -</a:t>
            </a:r>
            <a:r>
              <a:rPr lang="ru-RU" dirty="0"/>
              <a:t> </a:t>
            </a:r>
            <a:r>
              <a:rPr lang="ru-RU" b="1" dirty="0"/>
              <a:t>М.: АСТ, 2019. – 238 с.: ил. – (Герой галактики)</a:t>
            </a:r>
            <a:endParaRPr lang="ru-RU" dirty="0"/>
          </a:p>
          <a:p>
            <a:pPr algn="just" fontAlgn="auto">
              <a:spcAft>
                <a:spcPts val="0"/>
              </a:spcAft>
              <a:buFont typeface="Arial" panose="020B0604020202020204" pitchFamily="34" charset="0"/>
              <a:buChar char="•"/>
              <a:defRPr/>
            </a:pPr>
            <a:r>
              <a:rPr lang="ru-RU" dirty="0"/>
              <a:t>          С тех пор, как начался Монстр-Апокалипсис, 13-летний Джек </a:t>
            </a:r>
            <a:r>
              <a:rPr lang="ru-RU" dirty="0" err="1"/>
              <a:t>Салливан</a:t>
            </a:r>
            <a:r>
              <a:rPr lang="ru-RU" dirty="0"/>
              <a:t> живет в укрепленном домике на дереве. Сможет ли он отыскать друзей, одолеть орды зомби, совершить величайший Подвиг после конца света и стать настоящим героем?</a:t>
            </a:r>
          </a:p>
          <a:p>
            <a:pPr fontAlgn="auto">
              <a:spcAft>
                <a:spcPts val="0"/>
              </a:spcAft>
              <a:buFont typeface="Arial" panose="020B0604020202020204" pitchFamily="34" charset="0"/>
              <a:buChar char="•"/>
              <a:defRPr/>
            </a:pPr>
            <a:r>
              <a:rPr lang="ru-RU" b="1" dirty="0" err="1"/>
              <a:t>Брэльер</a:t>
            </a:r>
            <a:r>
              <a:rPr lang="ru-RU" b="1" dirty="0"/>
              <a:t>, М. Последние подростки на Земле и парад зомби / М. </a:t>
            </a:r>
            <a:r>
              <a:rPr lang="ru-RU" b="1" dirty="0" err="1"/>
              <a:t>Брэльер</a:t>
            </a:r>
            <a:r>
              <a:rPr lang="ru-RU" b="1" dirty="0"/>
              <a:t>. -</a:t>
            </a:r>
            <a:r>
              <a:rPr lang="ru-RU" dirty="0"/>
              <a:t> </a:t>
            </a:r>
            <a:r>
              <a:rPr lang="ru-RU" b="1" dirty="0"/>
              <a:t>М.: АСТ, 2019. – 303 с.: ил. – (Герой галактики)</a:t>
            </a:r>
            <a:endParaRPr lang="ru-RU" dirty="0"/>
          </a:p>
          <a:p>
            <a:pPr algn="just" fontAlgn="auto">
              <a:spcAft>
                <a:spcPts val="0"/>
              </a:spcAft>
              <a:buFont typeface="Arial" panose="020B0604020202020204" pitchFamily="34" charset="0"/>
              <a:buChar char="•"/>
              <a:defRPr/>
            </a:pPr>
            <a:r>
              <a:rPr lang="ru-RU" dirty="0"/>
              <a:t>          Джека и троих его лучших друзей ожидают множество опасных приключений. Сможет ли Джек выяснить, почему зомби исчезают, прежде чем та же учесть постигнет самого Джека и его друзей?</a:t>
            </a:r>
          </a:p>
          <a:p>
            <a:pPr fontAlgn="auto">
              <a:spcAft>
                <a:spcPts val="0"/>
              </a:spcAft>
              <a:buFont typeface="Arial" panose="020B0604020202020204" pitchFamily="34" charset="0"/>
              <a:buChar char="•"/>
              <a:defRPr/>
            </a:pPr>
            <a:endParaRPr lang="ru-RU" dirty="0"/>
          </a:p>
        </p:txBody>
      </p:sp>
      <p:pic>
        <p:nvPicPr>
          <p:cNvPr id="33796" name="Рисунок 5"/>
          <p:cNvPicPr>
            <a:picLocks noChangeAspect="1"/>
          </p:cNvPicPr>
          <p:nvPr/>
        </p:nvPicPr>
        <p:blipFill>
          <a:blip r:embed="rId3"/>
          <a:srcRect/>
          <a:stretch>
            <a:fillRect/>
          </a:stretch>
        </p:blipFill>
        <p:spPr bwMode="auto">
          <a:xfrm>
            <a:off x="2695575" y="2657475"/>
            <a:ext cx="2409825" cy="3424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34818" name="Объект 4"/>
          <p:cNvPicPr>
            <a:picLocks noGrp="1" noChangeAspect="1"/>
          </p:cNvPicPr>
          <p:nvPr>
            <p:ph sz="half" idx="1"/>
          </p:nvPr>
        </p:nvPicPr>
        <p:blipFill>
          <a:blip r:embed="rId2"/>
          <a:srcRect/>
          <a:stretch>
            <a:fillRect/>
          </a:stretch>
        </p:blipFill>
        <p:spPr>
          <a:xfrm>
            <a:off x="658813" y="2057400"/>
            <a:ext cx="2490787" cy="4024313"/>
          </a:xfrm>
        </p:spPr>
      </p:pic>
      <p:sp>
        <p:nvSpPr>
          <p:cNvPr id="4" name="Объект 3"/>
          <p:cNvSpPr>
            <a:spLocks noGrp="1"/>
          </p:cNvSpPr>
          <p:nvPr>
            <p:ph sz="half" idx="2"/>
          </p:nvPr>
        </p:nvSpPr>
        <p:spPr>
          <a:xfrm>
            <a:off x="3633788" y="2193925"/>
            <a:ext cx="7872412" cy="4024313"/>
          </a:xfrm>
        </p:spPr>
        <p:txBody>
          <a:bodyPr rtlCol="0">
            <a:normAutofit fontScale="92500" lnSpcReduction="10000"/>
          </a:bodyPr>
          <a:lstStyle/>
          <a:p>
            <a:pPr fontAlgn="auto">
              <a:spcAft>
                <a:spcPts val="0"/>
              </a:spcAft>
              <a:buFont typeface="Arial" panose="020B0604020202020204" pitchFamily="34" charset="0"/>
              <a:buChar char="•"/>
              <a:defRPr/>
            </a:pPr>
            <a:r>
              <a:rPr lang="ru-RU" b="1" dirty="0"/>
              <a:t>Брукс, М. </a:t>
            </a:r>
            <a:r>
              <a:rPr lang="en-US" b="1" dirty="0" err="1"/>
              <a:t>Minecraft</a:t>
            </a:r>
            <a:r>
              <a:rPr lang="ru-RU" b="1" dirty="0"/>
              <a:t>: остров / М. Брукс. - М.: АСТ, 2019. – 287 с.: ил.</a:t>
            </a:r>
            <a:endParaRPr lang="ru-RU" dirty="0"/>
          </a:p>
          <a:p>
            <a:pPr algn="just" fontAlgn="auto">
              <a:spcAft>
                <a:spcPts val="0"/>
              </a:spcAft>
              <a:buFont typeface="Arial" panose="020B0604020202020204" pitchFamily="34" charset="0"/>
              <a:buChar char="•"/>
              <a:defRPr/>
            </a:pPr>
            <a:r>
              <a:rPr lang="ru-RU" dirty="0"/>
              <a:t>    Одинокий странник попадает на необитаемый остров. Путешественник не помнит, кто он, не понимает, как здесь очутился, а главное, почему все вокруг состоит из кубиков? Вскоре странник выясняет, что на острове он не один, ведь ночью здесь появляются настоящие чудовища. Теперь ему нужно найти еду, построить дом и выжить, спасаясь от взрывающихся </a:t>
            </a:r>
            <a:r>
              <a:rPr lang="ru-RU" dirty="0" err="1"/>
              <a:t>криперов</a:t>
            </a:r>
            <a:r>
              <a:rPr lang="ru-RU" dirty="0"/>
              <a:t>, вооруженных скелетов, орд зомби и потоков раскаленной лавы. Исследуя таинственные леса, открывая тайные подземелья и сражаясь с монстрами, путешественник вскоре узнает, что этот остров таит куда больше секретов, чем казалось на </a:t>
            </a:r>
            <a:r>
              <a:rPr lang="ru-RU" dirty="0" smtClean="0"/>
              <a:t>первый взгляд.</a:t>
            </a: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35842" name="Объект 4"/>
          <p:cNvPicPr>
            <a:picLocks noGrp="1" noChangeAspect="1"/>
          </p:cNvPicPr>
          <p:nvPr>
            <p:ph sz="half" idx="1"/>
          </p:nvPr>
        </p:nvPicPr>
        <p:blipFill>
          <a:blip r:embed="rId2"/>
          <a:srcRect/>
          <a:stretch>
            <a:fillRect/>
          </a:stretch>
        </p:blipFill>
        <p:spPr>
          <a:xfrm>
            <a:off x="574675" y="2057400"/>
            <a:ext cx="2492375" cy="4024313"/>
          </a:xfrm>
        </p:spPr>
      </p:pic>
      <p:sp>
        <p:nvSpPr>
          <p:cNvPr id="4" name="Объект 3"/>
          <p:cNvSpPr>
            <a:spLocks noGrp="1"/>
          </p:cNvSpPr>
          <p:nvPr>
            <p:ph sz="half" idx="2"/>
          </p:nvPr>
        </p:nvSpPr>
        <p:spPr>
          <a:xfrm>
            <a:off x="3705225" y="2193925"/>
            <a:ext cx="7800975" cy="4024313"/>
          </a:xfrm>
        </p:spPr>
        <p:txBody>
          <a:bodyPr rtlCol="0">
            <a:normAutofit fontScale="92500" lnSpcReduction="10000"/>
          </a:bodyPr>
          <a:lstStyle/>
          <a:p>
            <a:pPr fontAlgn="auto">
              <a:spcAft>
                <a:spcPts val="0"/>
              </a:spcAft>
              <a:buFont typeface="Arial" panose="020B0604020202020204" pitchFamily="34" charset="0"/>
              <a:buChar char="•"/>
              <a:defRPr/>
            </a:pPr>
            <a:r>
              <a:rPr lang="ru-RU" b="1" dirty="0"/>
              <a:t>Корниенко, Т.Г. Кикимора Светка </a:t>
            </a:r>
            <a:r>
              <a:rPr lang="ru-RU" b="1" dirty="0" err="1"/>
              <a:t>Пипеткина</a:t>
            </a:r>
            <a:r>
              <a:rPr lang="ru-RU" b="1" dirty="0"/>
              <a:t> / Т.Г. Корниенко. - М.: АСТ, 2019. – 252 с.: ил. – (Веселые истории)</a:t>
            </a:r>
            <a:endParaRPr lang="ru-RU" dirty="0"/>
          </a:p>
          <a:p>
            <a:pPr algn="just" fontAlgn="auto">
              <a:spcAft>
                <a:spcPts val="0"/>
              </a:spcAft>
              <a:buFont typeface="Arial" panose="020B0604020202020204" pitchFamily="34" charset="0"/>
              <a:buChar char="•"/>
              <a:defRPr/>
            </a:pPr>
            <a:r>
              <a:rPr lang="ru-RU" b="1" dirty="0"/>
              <a:t>           </a:t>
            </a:r>
            <a:r>
              <a:rPr lang="ru-RU" dirty="0"/>
              <a:t>Получить в подарок букетик мухоморов, поболтать с волком, познакомиться с сестричками-русалками, живущими в городском пруду, совершить кучу глупостей и не меньшую кучу добрых и полезных дел... Все это возможно, если твоя подружка — кикимора болотная. Когда Татьяна Корниенко, автор книги, которую вы держите в руках, встретила эту необычную девицу, сразу поняла, что обязательно должна познакомить с ней еще кого-нибудь. Например, тебя. Не </a:t>
            </a:r>
            <a:r>
              <a:rPr lang="ru-RU" dirty="0" smtClean="0"/>
              <a:t>боишься? А </a:t>
            </a:r>
            <a:r>
              <a:rPr lang="ru-RU" dirty="0"/>
              <a:t>зря. </a:t>
            </a:r>
            <a:r>
              <a:rPr lang="ru-RU" dirty="0" smtClean="0"/>
              <a:t>Кикимора всё-таки</a:t>
            </a:r>
            <a:r>
              <a:rPr lang="ru-RU" dirty="0"/>
              <a:t>... </a:t>
            </a:r>
            <a:br>
              <a:rPr lang="ru-RU" dirty="0"/>
            </a:br>
            <a:endParaRPr lang="ru-RU" dirty="0"/>
          </a:p>
        </p:txBody>
      </p:sp>
      <p:sp>
        <p:nvSpPr>
          <p:cNvPr id="5" name="Блок-схема: перфолента 4"/>
          <p:cNvSpPr/>
          <p:nvPr/>
        </p:nvSpPr>
        <p:spPr>
          <a:xfrm>
            <a:off x="10272584" y="5769876"/>
            <a:ext cx="1466335" cy="584887"/>
          </a:xfrm>
          <a:prstGeom prst="flowChartPunchedTap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hlinkClick r:id="rId3" action="ppaction://hlinksldjump"/>
              </a:rPr>
              <a:t>На главную</a:t>
            </a:r>
            <a:endParaRPr lang="ru-RU" sz="1200"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fontAlgn="auto">
              <a:spcAft>
                <a:spcPts val="0"/>
              </a:spcAft>
              <a:defRPr/>
            </a:pPr>
            <a:r>
              <a:rPr lang="ru-RU" sz="2800" dirty="0" smtClean="0"/>
              <a:t>В серии «Радуга для друга» выходят книги молодого автора Михаила Самарского</a:t>
            </a:r>
            <a:endParaRPr lang="ru-RU" sz="2800" dirty="0"/>
          </a:p>
        </p:txBody>
      </p:sp>
      <p:pic>
        <p:nvPicPr>
          <p:cNvPr id="36866" name="Объект 4"/>
          <p:cNvPicPr>
            <a:picLocks noGrp="1" noChangeAspect="1"/>
          </p:cNvPicPr>
          <p:nvPr>
            <p:ph sz="half" idx="1"/>
          </p:nvPr>
        </p:nvPicPr>
        <p:blipFill>
          <a:blip r:embed="rId2"/>
          <a:srcRect/>
          <a:stretch>
            <a:fillRect/>
          </a:stretch>
        </p:blipFill>
        <p:spPr>
          <a:xfrm>
            <a:off x="436563" y="2405063"/>
            <a:ext cx="4017962" cy="2678112"/>
          </a:xfrm>
        </p:spPr>
      </p:pic>
      <p:sp>
        <p:nvSpPr>
          <p:cNvPr id="36867" name="Объект 3"/>
          <p:cNvSpPr>
            <a:spLocks noGrp="1"/>
          </p:cNvSpPr>
          <p:nvPr>
            <p:ph sz="half" idx="2"/>
          </p:nvPr>
        </p:nvSpPr>
        <p:spPr>
          <a:xfrm>
            <a:off x="4987925" y="2193925"/>
            <a:ext cx="6518275" cy="4024313"/>
          </a:xfrm>
        </p:spPr>
        <p:txBody>
          <a:bodyPr/>
          <a:lstStyle/>
          <a:p>
            <a:pPr algn="just"/>
            <a:r>
              <a:rPr lang="ru-RU" dirty="0"/>
              <a:t>Серия «Радуга для друга» включает лучшие произведения Михаила Самарского, которые обязательно покорят сердца читателей любого возраста. Михаил Самарский написал свою первую повесть «На качелях между холмами» в возрасте 13 лет. Дебютная книга вызвала множество положительных отзывов в СМИ и принесла молодому автору любовь не только сверстников, но и взрослых читателей. </a:t>
            </a:r>
            <a:r>
              <a:rPr lang="ru-RU" dirty="0" smtClean="0"/>
              <a:t>Цикл книг о </a:t>
            </a:r>
            <a:r>
              <a:rPr lang="ru-RU" dirty="0" err="1" smtClean="0"/>
              <a:t>Трисоне</a:t>
            </a:r>
            <a:r>
              <a:rPr lang="ru-RU" dirty="0" smtClean="0"/>
              <a:t> – собаке-поводыре для слепых людей – принес М. Самарскому известность в литературном мире.</a:t>
            </a:r>
            <a:r>
              <a:rPr lang="ru-RU" dirty="0"/>
              <a:t/>
            </a:r>
            <a:br>
              <a:rPr lang="ru-RU" dirty="0"/>
            </a:br>
            <a:endParaRPr lang="ru-RU"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1991" y="2194371"/>
            <a:ext cx="2559423" cy="4024313"/>
          </a:xfrm>
        </p:spPr>
      </p:pic>
      <p:sp>
        <p:nvSpPr>
          <p:cNvPr id="4" name="Объект 3"/>
          <p:cNvSpPr>
            <a:spLocks noGrp="1"/>
          </p:cNvSpPr>
          <p:nvPr>
            <p:ph sz="half" idx="2"/>
          </p:nvPr>
        </p:nvSpPr>
        <p:spPr>
          <a:xfrm>
            <a:off x="3760839" y="2194559"/>
            <a:ext cx="7745361" cy="4024125"/>
          </a:xfrm>
        </p:spPr>
        <p:txBody>
          <a:bodyPr/>
          <a:lstStyle/>
          <a:p>
            <a:r>
              <a:rPr lang="ru-RU" b="1" dirty="0"/>
              <a:t>Самарский, М. На качелях между холмами: [роман] / М. Самарский. - М.: АСТ, 2019. – 255 с.: ил. – (Радуга для друга)</a:t>
            </a:r>
            <a:endParaRPr lang="ru-RU" dirty="0"/>
          </a:p>
          <a:p>
            <a:pPr algn="just"/>
            <a:r>
              <a:rPr lang="ru-RU" dirty="0"/>
              <a:t>       «Первого сентября идти в 7 класс. И хочешь не хочешь, придется, как обычно, писать сочинение на тему «Как я провел лето». Так вот, чтобы не терять даром время, я и решил вместо пошлого сочинения в одно предложение написать все, что я думаю о себе и тех, с кем мне приходилось, приходится и еще долго придется общаться в будущем»</a:t>
            </a:r>
          </a:p>
          <a:p>
            <a:endParaRPr lang="ru-RU" dirty="0"/>
          </a:p>
        </p:txBody>
      </p:sp>
    </p:spTree>
    <p:extLst>
      <p:ext uri="{BB962C8B-B14F-4D97-AF65-F5344CB8AC3E}">
        <p14:creationId xmlns:p14="http://schemas.microsoft.com/office/powerpoint/2010/main" val="1652856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67654" y="2193925"/>
            <a:ext cx="2560926" cy="4024313"/>
          </a:xfrm>
        </p:spPr>
      </p:pic>
      <p:sp>
        <p:nvSpPr>
          <p:cNvPr id="4" name="Объект 3"/>
          <p:cNvSpPr>
            <a:spLocks noGrp="1"/>
          </p:cNvSpPr>
          <p:nvPr>
            <p:ph sz="half" idx="2"/>
          </p:nvPr>
        </p:nvSpPr>
        <p:spPr>
          <a:xfrm>
            <a:off x="5294671" y="2193925"/>
            <a:ext cx="6211529" cy="4024313"/>
          </a:xfrm>
        </p:spPr>
        <p:txBody>
          <a:bodyPr rtlCol="0">
            <a:normAutofit/>
          </a:bodyPr>
          <a:lstStyle/>
          <a:p>
            <a:pPr fontAlgn="auto">
              <a:spcAft>
                <a:spcPts val="0"/>
              </a:spcAft>
              <a:buFont typeface="Arial" panose="020B0604020202020204" pitchFamily="34" charset="0"/>
              <a:buChar char="•"/>
              <a:defRPr/>
            </a:pPr>
            <a:r>
              <a:rPr lang="ru-RU" b="1" dirty="0"/>
              <a:t>Самарский, М. Остров везения: [повесть] / М. Самарский. - М.: АСТ, 2019. – 223 с.: ил. – (Радуга для друга)</a:t>
            </a:r>
            <a:endParaRPr lang="ru-RU" dirty="0"/>
          </a:p>
          <a:p>
            <a:pPr algn="just" fontAlgn="auto">
              <a:spcAft>
                <a:spcPts val="0"/>
              </a:spcAft>
              <a:buFont typeface="Arial" panose="020B0604020202020204" pitchFamily="34" charset="0"/>
              <a:buChar char="•"/>
              <a:defRPr/>
            </a:pPr>
            <a:r>
              <a:rPr lang="ru-RU" dirty="0"/>
              <a:t>       На этот раз </a:t>
            </a:r>
            <a:r>
              <a:rPr lang="ru-RU" dirty="0" err="1"/>
              <a:t>Трисон</a:t>
            </a:r>
            <a:r>
              <a:rPr lang="ru-RU" dirty="0"/>
              <a:t>, отправившись в круиз со своим хозяином, теряется на острове, но и здесь не тратит время зря: спасает обезьянку от браконьеров, обретает новых друзей и даже воспитывает нового поводыря. Но все это время собака мечтает о том, чтобы хозяин забрал его домой.</a:t>
            </a:r>
          </a:p>
          <a:p>
            <a:pPr fontAlgn="auto">
              <a:spcAft>
                <a:spcPts val="0"/>
              </a:spcAft>
              <a:buFont typeface="Arial" panose="020B0604020202020204" pitchFamily="34" charset="0"/>
              <a:buChar char="•"/>
              <a:defRPr/>
            </a:pPr>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dirty="0"/>
          </a:p>
        </p:txBody>
      </p:sp>
      <p:pic>
        <p:nvPicPr>
          <p:cNvPr id="20482" name="Объект 11"/>
          <p:cNvPicPr>
            <a:picLocks noGrp="1" noChangeAspect="1"/>
          </p:cNvPicPr>
          <p:nvPr>
            <p:ph idx="1"/>
          </p:nvPr>
        </p:nvPicPr>
        <p:blipFill>
          <a:blip r:embed="rId2"/>
          <a:srcRect/>
          <a:stretch>
            <a:fillRect/>
          </a:stretch>
        </p:blipFill>
        <p:spPr>
          <a:xfrm>
            <a:off x="0" y="0"/>
            <a:ext cx="12192000" cy="6792913"/>
          </a:xfrm>
        </p:spPr>
      </p:pic>
      <p:sp>
        <p:nvSpPr>
          <p:cNvPr id="4" name="6-конечная звезда 3"/>
          <p:cNvSpPr/>
          <p:nvPr/>
        </p:nvSpPr>
        <p:spPr>
          <a:xfrm>
            <a:off x="9163844" y="3670300"/>
            <a:ext cx="2197100" cy="2359025"/>
          </a:xfrm>
          <a:prstGeom prst="star6">
            <a:avLst/>
          </a:prstGeom>
        </p:spPr>
        <p:style>
          <a:lnRef idx="1">
            <a:schemeClr val="accent4"/>
          </a:lnRef>
          <a:fillRef idx="2">
            <a:schemeClr val="accent4"/>
          </a:fillRef>
          <a:effectRef idx="1">
            <a:schemeClr val="accent4"/>
          </a:effectRef>
          <a:fontRef idx="minor">
            <a:schemeClr val="dk1"/>
          </a:fontRef>
        </p:style>
        <p:txBody>
          <a:bodyPr anchor="ctr"/>
          <a:lstStyle/>
          <a:p>
            <a:pPr algn="ctr"/>
            <a:endParaRPr lang="ru-RU" dirty="0">
              <a:solidFill>
                <a:srgbClr val="002060"/>
              </a:solidFill>
              <a:latin typeface="Arial Black" pitchFamily="34" charset="0"/>
            </a:endParaRPr>
          </a:p>
          <a:p>
            <a:pPr algn="ctr"/>
            <a:endParaRPr lang="ru-RU" dirty="0">
              <a:solidFill>
                <a:srgbClr val="002060"/>
              </a:solidFill>
              <a:latin typeface="Arial" charset="0"/>
            </a:endParaRPr>
          </a:p>
          <a:p>
            <a:pPr algn="ctr"/>
            <a:r>
              <a:rPr lang="ru-RU" sz="1600" dirty="0">
                <a:solidFill>
                  <a:srgbClr val="002060"/>
                </a:solidFill>
                <a:latin typeface="Arial Black" pitchFamily="34" charset="0"/>
                <a:hlinkClick r:id="rId3" action="ppaction://hlinksldjump"/>
              </a:rPr>
              <a:t>Нескучная </a:t>
            </a:r>
            <a:r>
              <a:rPr lang="ru-RU" sz="2000" b="1" dirty="0">
                <a:solidFill>
                  <a:srgbClr val="002060"/>
                </a:solidFill>
                <a:latin typeface="Arial" charset="0"/>
                <a:hlinkClick r:id="rId3" action="ppaction://hlinksldjump"/>
              </a:rPr>
              <a:t>наука</a:t>
            </a:r>
            <a:endParaRPr lang="ru-RU" sz="2000" b="1" dirty="0">
              <a:solidFill>
                <a:srgbClr val="000000"/>
              </a:solidFill>
              <a:latin typeface="Arial" charset="0"/>
            </a:endParaRPr>
          </a:p>
          <a:p>
            <a:pPr algn="ctr"/>
            <a:endParaRPr lang="ru-RU" sz="2000" b="1" dirty="0">
              <a:solidFill>
                <a:srgbClr val="002060"/>
              </a:solidFill>
              <a:latin typeface="Arial Black" pitchFamily="34" charset="0"/>
            </a:endParaRPr>
          </a:p>
          <a:p>
            <a:pPr algn="ctr"/>
            <a:endParaRPr lang="ru-RU" dirty="0">
              <a:solidFill>
                <a:srgbClr val="000000"/>
              </a:solidFill>
            </a:endParaRPr>
          </a:p>
        </p:txBody>
      </p:sp>
      <p:sp>
        <p:nvSpPr>
          <p:cNvPr id="5" name="6-конечная звезда 4"/>
          <p:cNvSpPr/>
          <p:nvPr/>
        </p:nvSpPr>
        <p:spPr>
          <a:xfrm>
            <a:off x="8315325" y="439738"/>
            <a:ext cx="2197100" cy="2359025"/>
          </a:xfrm>
          <a:prstGeom prst="star6">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ru-RU" dirty="0">
              <a:solidFill>
                <a:srgbClr val="002060"/>
              </a:solidFill>
              <a:latin typeface="Arial Black" panose="020B0A04020102020204" pitchFamily="34" charset="0"/>
            </a:endParaRPr>
          </a:p>
          <a:p>
            <a:pPr algn="ctr" fontAlgn="auto">
              <a:spcBef>
                <a:spcPts val="0"/>
              </a:spcBef>
              <a:spcAft>
                <a:spcPts val="0"/>
              </a:spcAft>
              <a:defRPr/>
            </a:pPr>
            <a:r>
              <a:rPr lang="ru-RU" dirty="0">
                <a:solidFill>
                  <a:srgbClr val="002060"/>
                </a:solidFill>
                <a:latin typeface="Arial Black" panose="020B0A04020102020204" pitchFamily="34" charset="0"/>
                <a:hlinkClick r:id="rId4" action="ppaction://hlinksldjump"/>
              </a:rPr>
              <a:t>Радуга для друга</a:t>
            </a:r>
            <a:endParaRPr lang="ru-RU" dirty="0"/>
          </a:p>
          <a:p>
            <a:pPr algn="ctr" fontAlgn="auto">
              <a:spcBef>
                <a:spcPts val="0"/>
              </a:spcBef>
              <a:spcAft>
                <a:spcPts val="0"/>
              </a:spcAft>
              <a:defRPr/>
            </a:pPr>
            <a:endParaRPr lang="ru-RU" dirty="0">
              <a:solidFill>
                <a:srgbClr val="002060"/>
              </a:solidFill>
              <a:latin typeface="Arial Black" panose="020B0A04020102020204" pitchFamily="34" charset="0"/>
            </a:endParaRPr>
          </a:p>
          <a:p>
            <a:pPr algn="ctr" fontAlgn="auto">
              <a:spcBef>
                <a:spcPts val="0"/>
              </a:spcBef>
              <a:spcAft>
                <a:spcPts val="0"/>
              </a:spcAft>
              <a:defRPr/>
            </a:pPr>
            <a:endParaRPr lang="ru-RU" dirty="0"/>
          </a:p>
        </p:txBody>
      </p:sp>
      <p:sp>
        <p:nvSpPr>
          <p:cNvPr id="6" name="6-конечная звезда 5"/>
          <p:cNvSpPr/>
          <p:nvPr/>
        </p:nvSpPr>
        <p:spPr>
          <a:xfrm>
            <a:off x="641350" y="1312863"/>
            <a:ext cx="2197100" cy="2359025"/>
          </a:xfrm>
          <a:prstGeom prst="star6">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dirty="0" smtClean="0">
                <a:solidFill>
                  <a:srgbClr val="002060"/>
                </a:solidFill>
                <a:latin typeface="Arial Black" panose="020B0A04020102020204" pitchFamily="34" charset="0"/>
                <a:hlinkClick r:id="rId5" action="ppaction://hlinksldjump"/>
              </a:rPr>
              <a:t>Память о подвиге</a:t>
            </a:r>
            <a:endParaRPr lang="ru-RU" dirty="0">
              <a:solidFill>
                <a:srgbClr val="002060"/>
              </a:solidFill>
              <a:latin typeface="Arial Black" panose="020B0A04020102020204" pitchFamily="34" charset="0"/>
            </a:endParaRPr>
          </a:p>
          <a:p>
            <a:pPr algn="ctr" fontAlgn="auto">
              <a:spcBef>
                <a:spcPts val="0"/>
              </a:spcBef>
              <a:spcAft>
                <a:spcPts val="0"/>
              </a:spcAft>
              <a:defRPr/>
            </a:pPr>
            <a:endParaRPr lang="ru-RU" dirty="0"/>
          </a:p>
        </p:txBody>
      </p:sp>
      <p:sp>
        <p:nvSpPr>
          <p:cNvPr id="7" name="6-конечная звезда 6"/>
          <p:cNvSpPr/>
          <p:nvPr/>
        </p:nvSpPr>
        <p:spPr>
          <a:xfrm>
            <a:off x="6221413" y="2159000"/>
            <a:ext cx="2197100" cy="2359025"/>
          </a:xfrm>
          <a:prstGeom prst="star6">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dirty="0" smtClean="0">
                <a:solidFill>
                  <a:srgbClr val="002060"/>
                </a:solidFill>
                <a:latin typeface="Arial Black" panose="020B0A04020102020204" pitchFamily="34" charset="0"/>
                <a:hlinkClick r:id="rId6" action="ppaction://hlinksldjump"/>
              </a:rPr>
              <a:t>WOW-</a:t>
            </a:r>
            <a:r>
              <a:rPr lang="ru-RU" dirty="0" smtClean="0">
                <a:solidFill>
                  <a:srgbClr val="002060"/>
                </a:solidFill>
                <a:latin typeface="Arial Black" panose="020B0A04020102020204" pitchFamily="34" charset="0"/>
                <a:hlinkClick r:id="rId6" action="ppaction://hlinksldjump"/>
              </a:rPr>
              <a:t>книги </a:t>
            </a:r>
            <a:r>
              <a:rPr lang="ru-RU" sz="1200" dirty="0" smtClean="0">
                <a:solidFill>
                  <a:srgbClr val="002060"/>
                </a:solidFill>
                <a:latin typeface="Arial Black" panose="020B0A04020102020204" pitchFamily="34" charset="0"/>
                <a:hlinkClick r:id="rId6" action="ppaction://hlinksldjump"/>
              </a:rPr>
              <a:t>(дополненная реальность)</a:t>
            </a:r>
            <a:endParaRPr lang="ru-RU" sz="1200" dirty="0">
              <a:solidFill>
                <a:srgbClr val="002060"/>
              </a:solidFill>
              <a:latin typeface="Arial Black" panose="020B0A04020102020204" pitchFamily="34" charset="0"/>
            </a:endParaRPr>
          </a:p>
          <a:p>
            <a:pPr algn="ctr" fontAlgn="auto">
              <a:spcBef>
                <a:spcPts val="0"/>
              </a:spcBef>
              <a:spcAft>
                <a:spcPts val="0"/>
              </a:spcAft>
              <a:defRPr/>
            </a:pPr>
            <a:endParaRPr lang="ru-RU" dirty="0"/>
          </a:p>
        </p:txBody>
      </p:sp>
      <p:sp>
        <p:nvSpPr>
          <p:cNvPr id="8" name="6-конечная звезда 7"/>
          <p:cNvSpPr/>
          <p:nvPr/>
        </p:nvSpPr>
        <p:spPr>
          <a:xfrm>
            <a:off x="1176338" y="3670300"/>
            <a:ext cx="2197100" cy="2359025"/>
          </a:xfrm>
          <a:prstGeom prst="star6">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ru-RU" dirty="0">
              <a:solidFill>
                <a:srgbClr val="002060"/>
              </a:solidFill>
              <a:latin typeface="Arial Black" panose="020B0A04020102020204" pitchFamily="34" charset="0"/>
            </a:endParaRPr>
          </a:p>
          <a:p>
            <a:pPr algn="ctr" fontAlgn="auto">
              <a:spcBef>
                <a:spcPts val="0"/>
              </a:spcBef>
              <a:spcAft>
                <a:spcPts val="0"/>
              </a:spcAft>
              <a:defRPr/>
            </a:pPr>
            <a:r>
              <a:rPr lang="ru-RU" sz="1400" dirty="0" smtClean="0">
                <a:solidFill>
                  <a:srgbClr val="002060"/>
                </a:solidFill>
                <a:latin typeface="Arial Black" panose="020B0A04020102020204" pitchFamily="34" charset="0"/>
                <a:hlinkClick r:id="rId7" action="ppaction://hlinksldjump"/>
              </a:rPr>
              <a:t>Лауреаты конкурса</a:t>
            </a:r>
            <a:endParaRPr lang="ru-RU" sz="1400" dirty="0"/>
          </a:p>
          <a:p>
            <a:pPr algn="ctr" fontAlgn="auto">
              <a:spcBef>
                <a:spcPts val="0"/>
              </a:spcBef>
              <a:spcAft>
                <a:spcPts val="0"/>
              </a:spcAft>
              <a:defRPr/>
            </a:pPr>
            <a:endParaRPr lang="ru-RU" dirty="0">
              <a:solidFill>
                <a:srgbClr val="002060"/>
              </a:solidFill>
              <a:latin typeface="Arial Black" panose="020B0A04020102020204" pitchFamily="34" charset="0"/>
            </a:endParaRPr>
          </a:p>
          <a:p>
            <a:pPr algn="ctr" fontAlgn="auto">
              <a:spcBef>
                <a:spcPts val="0"/>
              </a:spcBef>
              <a:spcAft>
                <a:spcPts val="0"/>
              </a:spcAft>
              <a:defRPr/>
            </a:pPr>
            <a:endParaRPr lang="ru-RU" dirty="0"/>
          </a:p>
        </p:txBody>
      </p:sp>
      <p:sp>
        <p:nvSpPr>
          <p:cNvPr id="9" name="6-конечная звезда 8"/>
          <p:cNvSpPr/>
          <p:nvPr/>
        </p:nvSpPr>
        <p:spPr>
          <a:xfrm>
            <a:off x="4144963" y="4022725"/>
            <a:ext cx="2197100" cy="2359025"/>
          </a:xfrm>
          <a:prstGeom prst="star6">
            <a:avLst/>
          </a:prstGeom>
        </p:spPr>
        <p:style>
          <a:lnRef idx="1">
            <a:schemeClr val="accent4"/>
          </a:lnRef>
          <a:fillRef idx="2">
            <a:schemeClr val="accent4"/>
          </a:fillRef>
          <a:effectRef idx="1">
            <a:schemeClr val="accent4"/>
          </a:effectRef>
          <a:fontRef idx="minor">
            <a:schemeClr val="dk1"/>
          </a:fontRef>
        </p:style>
        <p:txBody>
          <a:bodyPr anchor="ctr"/>
          <a:lstStyle/>
          <a:p>
            <a:pPr algn="ctr"/>
            <a:endParaRPr lang="ru-RU" dirty="0">
              <a:solidFill>
                <a:srgbClr val="002060"/>
              </a:solidFill>
              <a:latin typeface="Arial Black" pitchFamily="34" charset="0"/>
            </a:endParaRPr>
          </a:p>
          <a:p>
            <a:pPr algn="ctr"/>
            <a:r>
              <a:rPr lang="ru-RU" sz="1400" dirty="0">
                <a:solidFill>
                  <a:srgbClr val="002060"/>
                </a:solidFill>
                <a:latin typeface="Arial Black" pitchFamily="34" charset="0"/>
                <a:hlinkClick r:id="rId8" action="ppaction://hlinksldjump"/>
              </a:rPr>
              <a:t>Жизнь </a:t>
            </a:r>
            <a:r>
              <a:rPr lang="ru-RU" sz="1400" dirty="0" err="1">
                <a:solidFill>
                  <a:srgbClr val="002060"/>
                </a:solidFill>
                <a:latin typeface="Arial Black" pitchFamily="34" charset="0"/>
                <a:hlinkClick r:id="rId8" action="ppaction://hlinksldjump"/>
              </a:rPr>
              <a:t>замеча</a:t>
            </a:r>
            <a:r>
              <a:rPr lang="ru-RU" sz="1400" dirty="0">
                <a:solidFill>
                  <a:srgbClr val="002060"/>
                </a:solidFill>
                <a:latin typeface="Arial" charset="0"/>
                <a:hlinkClick r:id="rId8" action="ppaction://hlinksldjump"/>
              </a:rPr>
              <a:t>-</a:t>
            </a:r>
            <a:r>
              <a:rPr lang="ru-RU" sz="1400" dirty="0">
                <a:solidFill>
                  <a:srgbClr val="002060"/>
                </a:solidFill>
                <a:latin typeface="Arial Black" pitchFamily="34" charset="0"/>
                <a:hlinkClick r:id="rId8" action="ppaction://hlinksldjump"/>
              </a:rPr>
              <a:t>тельных детей</a:t>
            </a:r>
            <a:endParaRPr lang="ru-RU" sz="1400" dirty="0">
              <a:solidFill>
                <a:srgbClr val="000000"/>
              </a:solidFill>
            </a:endParaRPr>
          </a:p>
          <a:p>
            <a:pPr algn="ctr"/>
            <a:endParaRPr lang="ru-RU" dirty="0">
              <a:solidFill>
                <a:srgbClr val="002060"/>
              </a:solidFill>
              <a:latin typeface="Arial Black" pitchFamily="34" charset="0"/>
            </a:endParaRPr>
          </a:p>
          <a:p>
            <a:pPr algn="ctr"/>
            <a:endParaRPr lang="ru-RU" dirty="0">
              <a:solidFill>
                <a:srgbClr val="000000"/>
              </a:solidFill>
            </a:endParaRPr>
          </a:p>
        </p:txBody>
      </p:sp>
      <p:sp>
        <p:nvSpPr>
          <p:cNvPr id="10" name="6-конечная звезда 9"/>
          <p:cNvSpPr/>
          <p:nvPr/>
        </p:nvSpPr>
        <p:spPr>
          <a:xfrm>
            <a:off x="3738563" y="439738"/>
            <a:ext cx="2197100" cy="2359025"/>
          </a:xfrm>
          <a:prstGeom prst="star6">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ru-RU" dirty="0">
              <a:solidFill>
                <a:srgbClr val="002060"/>
              </a:solidFill>
              <a:latin typeface="Arial Black" panose="020B0A04020102020204" pitchFamily="34" charset="0"/>
            </a:endParaRPr>
          </a:p>
          <a:p>
            <a:pPr algn="ctr" fontAlgn="auto">
              <a:spcBef>
                <a:spcPts val="0"/>
              </a:spcBef>
              <a:spcAft>
                <a:spcPts val="0"/>
              </a:spcAft>
              <a:defRPr/>
            </a:pPr>
            <a:endParaRPr lang="ru-RU" dirty="0">
              <a:solidFill>
                <a:srgbClr val="002060"/>
              </a:solidFill>
              <a:latin typeface="Arial Black" panose="020B0A04020102020204" pitchFamily="34" charset="0"/>
            </a:endParaRPr>
          </a:p>
          <a:p>
            <a:pPr algn="ctr" fontAlgn="auto">
              <a:spcBef>
                <a:spcPts val="0"/>
              </a:spcBef>
              <a:spcAft>
                <a:spcPts val="0"/>
              </a:spcAft>
              <a:defRPr/>
            </a:pPr>
            <a:r>
              <a:rPr lang="ru-RU" dirty="0">
                <a:solidFill>
                  <a:srgbClr val="002060"/>
                </a:solidFill>
                <a:latin typeface="Arial Black" panose="020B0A04020102020204" pitchFamily="34" charset="0"/>
                <a:hlinkClick r:id="rId9" action="ppaction://hlinksldjump"/>
              </a:rPr>
              <a:t>Фантас-тические миры</a:t>
            </a:r>
            <a:endParaRPr lang="ru-RU" sz="1400" dirty="0">
              <a:solidFill>
                <a:srgbClr val="002060"/>
              </a:solidFill>
              <a:latin typeface="Arial Black" panose="020B0A04020102020204" pitchFamily="34" charset="0"/>
            </a:endParaRPr>
          </a:p>
          <a:p>
            <a:pPr algn="ctr" fontAlgn="auto">
              <a:spcBef>
                <a:spcPts val="0"/>
              </a:spcBef>
              <a:spcAft>
                <a:spcPts val="0"/>
              </a:spcAft>
              <a:defRPr/>
            </a:pPr>
            <a:endParaRPr lang="ru-RU" dirty="0"/>
          </a:p>
          <a:p>
            <a:pPr algn="ctr" fontAlgn="auto">
              <a:spcBef>
                <a:spcPts val="0"/>
              </a:spcBef>
              <a:spcAft>
                <a:spcPts val="0"/>
              </a:spcAft>
              <a:defRPr/>
            </a:pPr>
            <a:endParaRPr lang="ru-RU" dirty="0">
              <a:solidFill>
                <a:srgbClr val="002060"/>
              </a:solidFill>
              <a:latin typeface="Arial Black" panose="020B0A04020102020204" pitchFamily="34" charset="0"/>
            </a:endParaRPr>
          </a:p>
          <a:p>
            <a:pPr algn="ctr" fontAlgn="auto">
              <a:spcBef>
                <a:spcPts val="0"/>
              </a:spcBef>
              <a:spcAft>
                <a:spcPts val="0"/>
              </a:spcAft>
              <a:defRPr/>
            </a:pP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66959" y="2194372"/>
            <a:ext cx="2559423" cy="4024313"/>
          </a:xfrm>
        </p:spPr>
      </p:pic>
      <p:sp>
        <p:nvSpPr>
          <p:cNvPr id="4" name="Объект 3"/>
          <p:cNvSpPr>
            <a:spLocks noGrp="1"/>
          </p:cNvSpPr>
          <p:nvPr>
            <p:ph sz="half" idx="2"/>
          </p:nvPr>
        </p:nvSpPr>
        <p:spPr>
          <a:xfrm>
            <a:off x="4232787" y="2057401"/>
            <a:ext cx="7273413" cy="4161284"/>
          </a:xfrm>
        </p:spPr>
        <p:txBody>
          <a:bodyPr/>
          <a:lstStyle/>
          <a:p>
            <a:r>
              <a:rPr lang="ru-RU" b="1" dirty="0"/>
              <a:t>Самарский, М. </a:t>
            </a:r>
            <a:r>
              <a:rPr lang="ru-RU" b="1" dirty="0" err="1"/>
              <a:t>Тришка</a:t>
            </a:r>
            <a:r>
              <a:rPr lang="ru-RU" b="1" dirty="0"/>
              <a:t> на Севере: [повесть] / М. Самарский. - М.: АСТ, 2019. – 256 с.: ил. – (Радуга для друга)</a:t>
            </a:r>
            <a:r>
              <a:rPr lang="ru-RU" dirty="0"/>
              <a:t> </a:t>
            </a:r>
          </a:p>
          <a:p>
            <a:pPr algn="just"/>
            <a:r>
              <a:rPr lang="ru-RU" dirty="0"/>
              <a:t>      Лабрадор </a:t>
            </a:r>
            <a:r>
              <a:rPr lang="ru-RU" dirty="0" err="1"/>
              <a:t>Трисон</a:t>
            </a:r>
            <a:r>
              <a:rPr lang="ru-RU" dirty="0"/>
              <a:t>, самый верный на свете пес, едет вместе с хозяином на Север! Там он поучаствует в гонках на собачьих упряжках, спасет белого медвежонка от гибели и, конечно, увидит потрясающее северное сияние. Отправившись в путешествие вместе с </a:t>
            </a:r>
            <a:r>
              <a:rPr lang="ru-RU" dirty="0" err="1"/>
              <a:t>Тришкой</a:t>
            </a:r>
            <a:r>
              <a:rPr lang="ru-RU" dirty="0"/>
              <a:t>, вы полюбите Север раз и навсегда.</a:t>
            </a:r>
          </a:p>
          <a:p>
            <a:endParaRPr lang="ru-RU" dirty="0"/>
          </a:p>
        </p:txBody>
      </p:sp>
    </p:spTree>
    <p:extLst>
      <p:ext uri="{BB962C8B-B14F-4D97-AF65-F5344CB8AC3E}">
        <p14:creationId xmlns:p14="http://schemas.microsoft.com/office/powerpoint/2010/main" val="441996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38914" name="Объект 4"/>
          <p:cNvPicPr>
            <a:picLocks noGrp="1" noChangeAspect="1"/>
          </p:cNvPicPr>
          <p:nvPr>
            <p:ph sz="half" idx="1"/>
          </p:nvPr>
        </p:nvPicPr>
        <p:blipFill>
          <a:blip r:embed="rId2"/>
          <a:srcRect/>
          <a:stretch>
            <a:fillRect/>
          </a:stretch>
        </p:blipFill>
        <p:spPr>
          <a:xfrm>
            <a:off x="279400" y="2576513"/>
            <a:ext cx="4084638" cy="3063875"/>
          </a:xfrm>
        </p:spPr>
      </p:pic>
      <p:sp>
        <p:nvSpPr>
          <p:cNvPr id="4" name="Объект 3"/>
          <p:cNvSpPr>
            <a:spLocks noGrp="1"/>
          </p:cNvSpPr>
          <p:nvPr>
            <p:ph sz="half" idx="2"/>
          </p:nvPr>
        </p:nvSpPr>
        <p:spPr>
          <a:xfrm>
            <a:off x="4364038" y="1622323"/>
            <a:ext cx="7142162" cy="4822722"/>
          </a:xfrm>
        </p:spPr>
        <p:txBody>
          <a:bodyPr rtlCol="0">
            <a:normAutofit fontScale="85000" lnSpcReduction="20000"/>
          </a:bodyPr>
          <a:lstStyle/>
          <a:p>
            <a:pPr fontAlgn="auto">
              <a:spcAft>
                <a:spcPts val="0"/>
              </a:spcAft>
              <a:buFont typeface="Arial" panose="020B0604020202020204" pitchFamily="34" charset="0"/>
              <a:buChar char="•"/>
              <a:defRPr/>
            </a:pPr>
            <a:r>
              <a:rPr lang="ru-RU" b="1" dirty="0"/>
              <a:t>Самарский, М. Невероятные приключения кота Сократа: [повесть] /     М. Самарский. - М.: АСТ, 2019. – 350 с.: ил. – (Радуга для друга)</a:t>
            </a:r>
            <a:r>
              <a:rPr lang="ru-RU" dirty="0"/>
              <a:t> </a:t>
            </a:r>
          </a:p>
          <a:p>
            <a:pPr algn="just" fontAlgn="auto">
              <a:spcAft>
                <a:spcPts val="0"/>
              </a:spcAft>
              <a:buFont typeface="Arial" panose="020B0604020202020204" pitchFamily="34" charset="0"/>
              <a:buChar char="•"/>
              <a:defRPr/>
            </a:pPr>
            <a:r>
              <a:rPr lang="ru-RU" dirty="0"/>
              <a:t>Кто знает тайны семьи, но никому их не расскажет? Кто выслушает папу и маму, когда они устали, и никогда их не осудит? Кто любимец детей? Конечно, кот!</a:t>
            </a:r>
          </a:p>
          <a:p>
            <a:pPr fontAlgn="auto">
              <a:spcAft>
                <a:spcPts val="0"/>
              </a:spcAft>
              <a:buFont typeface="Arial" panose="020B0604020202020204" pitchFamily="34" charset="0"/>
              <a:buChar char="•"/>
              <a:defRPr/>
            </a:pPr>
            <a:endParaRPr lang="ru-RU" b="1" dirty="0" smtClean="0"/>
          </a:p>
          <a:p>
            <a:pPr fontAlgn="auto">
              <a:spcAft>
                <a:spcPts val="0"/>
              </a:spcAft>
              <a:buFont typeface="Arial" panose="020B0604020202020204" pitchFamily="34" charset="0"/>
              <a:buChar char="•"/>
              <a:defRPr/>
            </a:pPr>
            <a:r>
              <a:rPr lang="ru-RU" b="1" dirty="0" smtClean="0"/>
              <a:t>Самарский</a:t>
            </a:r>
            <a:r>
              <a:rPr lang="ru-RU" b="1" dirty="0"/>
              <a:t>, М. Подлинный Сократ: [повесть] / М. Самарский. - М.: АСТ, 2019. – 255 с.: ил. – (Радуга для друга)</a:t>
            </a:r>
            <a:r>
              <a:rPr lang="ru-RU" dirty="0"/>
              <a:t> </a:t>
            </a:r>
          </a:p>
          <a:p>
            <a:pPr algn="just" fontAlgn="auto">
              <a:spcAft>
                <a:spcPts val="0"/>
              </a:spcAft>
              <a:buFont typeface="Arial" panose="020B0604020202020204" pitchFamily="34" charset="0"/>
              <a:buChar char="•"/>
              <a:defRPr/>
            </a:pPr>
            <a:r>
              <a:rPr lang="ru-RU" dirty="0"/>
              <a:t>Кота Сократа ждет увлекательное и полное открытий приключение. Он подружится с благородным британским котом Генрихом, познакомится с настоящим тигром, сходит на рыбалку, повоюет с дворовыми псами и даже спасет жизнь одному художнику. Однако, как подлинный философ Сократ поймет: приключения – это просто прекрасно, но нет ничего лучше родного дома и семьи</a:t>
            </a:r>
            <a:r>
              <a:rPr lang="ru-RU" dirty="0" smtClean="0"/>
              <a:t>!</a:t>
            </a:r>
          </a:p>
          <a:p>
            <a:pPr fontAlgn="auto">
              <a:spcAft>
                <a:spcPts val="0"/>
              </a:spcAft>
              <a:buFont typeface="Arial" panose="020B0604020202020204" pitchFamily="34" charset="0"/>
              <a:buChar char="•"/>
              <a:defRPr/>
            </a:pPr>
            <a:endParaRPr lang="ru-RU" dirty="0"/>
          </a:p>
        </p:txBody>
      </p:sp>
      <p:sp>
        <p:nvSpPr>
          <p:cNvPr id="5" name="Блок-схема: перфолента 4"/>
          <p:cNvSpPr/>
          <p:nvPr/>
        </p:nvSpPr>
        <p:spPr>
          <a:xfrm>
            <a:off x="10297298" y="5860158"/>
            <a:ext cx="1466335" cy="584887"/>
          </a:xfrm>
          <a:prstGeom prst="flowChartPunchedTap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hlinkClick r:id="rId3" action="ppaction://hlinksldjump"/>
              </a:rPr>
              <a:t>На главную</a:t>
            </a:r>
            <a:endParaRPr lang="ru-RU" sz="1200"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fontAlgn="auto">
              <a:spcAft>
                <a:spcPts val="0"/>
              </a:spcAft>
              <a:defRPr/>
            </a:pPr>
            <a:r>
              <a:rPr lang="ru-RU" sz="2400" b="1" dirty="0" smtClean="0"/>
              <a:t>Здесь мы представляем книги серии «Жизнь замечательных детей» замечательного детского писателя В. Воскобойникова</a:t>
            </a:r>
            <a:endParaRPr lang="ru-RU" sz="2400" b="1" dirty="0"/>
          </a:p>
        </p:txBody>
      </p:sp>
      <p:pic>
        <p:nvPicPr>
          <p:cNvPr id="39938" name="Объект 4"/>
          <p:cNvPicPr>
            <a:picLocks noGrp="1" noChangeAspect="1"/>
          </p:cNvPicPr>
          <p:nvPr>
            <p:ph sz="half" idx="1"/>
          </p:nvPr>
        </p:nvPicPr>
        <p:blipFill>
          <a:blip r:embed="rId2"/>
          <a:srcRect/>
          <a:stretch>
            <a:fillRect/>
          </a:stretch>
        </p:blipFill>
        <p:spPr>
          <a:xfrm>
            <a:off x="434975" y="2193925"/>
            <a:ext cx="4516438" cy="3694113"/>
          </a:xfrm>
        </p:spPr>
      </p:pic>
      <p:sp>
        <p:nvSpPr>
          <p:cNvPr id="39939" name="Объект 3"/>
          <p:cNvSpPr>
            <a:spLocks noGrp="1"/>
          </p:cNvSpPr>
          <p:nvPr>
            <p:ph sz="half" idx="2"/>
          </p:nvPr>
        </p:nvSpPr>
        <p:spPr>
          <a:xfrm>
            <a:off x="5224463" y="2193925"/>
            <a:ext cx="6281737" cy="4024313"/>
          </a:xfrm>
        </p:spPr>
        <p:txBody>
          <a:bodyPr/>
          <a:lstStyle/>
          <a:p>
            <a:pPr algn="just"/>
            <a:r>
              <a:rPr lang="ru-RU" sz="2400" smtClean="0"/>
              <a:t>      Авторская серия Валерия Воскобойникова представляет собой уникальное собрание биографий самых известных людей планеты. Писатель рассказывает о детстве выдающихся людей так, что читать о них очень интересно, поучительно и даже весело. Серия книг является лауреатом премии имени С.Я. Маршака, премии А.С. Грина, премии «Алые паруса»</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40962" name="Объект 4"/>
          <p:cNvPicPr>
            <a:picLocks noGrp="1" noChangeAspect="1"/>
          </p:cNvPicPr>
          <p:nvPr>
            <p:ph sz="half" idx="1"/>
          </p:nvPr>
        </p:nvPicPr>
        <p:blipFill>
          <a:blip r:embed="rId2"/>
          <a:srcRect b="6593"/>
          <a:stretch>
            <a:fillRect/>
          </a:stretch>
        </p:blipFill>
        <p:spPr>
          <a:xfrm>
            <a:off x="228600" y="2057400"/>
            <a:ext cx="5334000" cy="3649663"/>
          </a:xfrm>
        </p:spPr>
      </p:pic>
      <p:sp>
        <p:nvSpPr>
          <p:cNvPr id="4" name="Объект 3"/>
          <p:cNvSpPr>
            <a:spLocks noGrp="1"/>
          </p:cNvSpPr>
          <p:nvPr>
            <p:ph sz="half" idx="2"/>
          </p:nvPr>
        </p:nvSpPr>
        <p:spPr>
          <a:xfrm>
            <a:off x="5562600" y="2193925"/>
            <a:ext cx="5943600" cy="4024313"/>
          </a:xfrm>
        </p:spPr>
        <p:txBody>
          <a:bodyPr rtlCol="0">
            <a:normAutofit fontScale="77500" lnSpcReduction="20000"/>
          </a:bodyPr>
          <a:lstStyle/>
          <a:p>
            <a:pPr fontAlgn="auto">
              <a:spcAft>
                <a:spcPts val="0"/>
              </a:spcAft>
              <a:buFont typeface="Arial" panose="020B0604020202020204" pitchFamily="34" charset="0"/>
              <a:buChar char="•"/>
              <a:defRPr/>
            </a:pPr>
            <a:r>
              <a:rPr lang="ru-RU" b="1" dirty="0"/>
              <a:t>1. Воскобойников, В.М. Жизнь замечательных детей: в 5 кн.:        Кн. 1 /В.М. Воскобойников. – М.: ОНИКС-ЛИТ, 2019. – 181 с.: ил.</a:t>
            </a:r>
            <a:endParaRPr lang="ru-RU" dirty="0"/>
          </a:p>
          <a:p>
            <a:pPr algn="just" fontAlgn="auto">
              <a:spcAft>
                <a:spcPts val="0"/>
              </a:spcAft>
              <a:buFont typeface="Arial" panose="020B0604020202020204" pitchFamily="34" charset="0"/>
              <a:buChar char="•"/>
              <a:defRPr/>
            </a:pPr>
            <a:r>
              <a:rPr lang="ru-RU" dirty="0" smtClean="0"/>
              <a:t>Первая </a:t>
            </a:r>
            <a:r>
              <a:rPr lang="ru-RU" dirty="0"/>
              <a:t>книга рассказывает о том, какими в детстве были полководец Александр Македонский и мореплаватель Христофор Колумб, ученые И. Ньютон и М. Ломоносов, императоры Петр Первый и Екатерина Великая, поэт А. Пушкин и композитор А. Моцарт.</a:t>
            </a:r>
          </a:p>
          <a:p>
            <a:pPr fontAlgn="auto">
              <a:spcAft>
                <a:spcPts val="0"/>
              </a:spcAft>
              <a:buFont typeface="Arial" panose="020B0604020202020204" pitchFamily="34" charset="0"/>
              <a:buChar char="•"/>
              <a:defRPr/>
            </a:pPr>
            <a:r>
              <a:rPr lang="ru-RU" b="1" dirty="0"/>
              <a:t>2. Воскобойников, В.М. Жизнь замечательных детей: в 5 кн.: Кн. 2 /В.М. Воскобойников. – М.: ОНИКС-ЛИТ, 2019. – 189 с.: ил.</a:t>
            </a:r>
            <a:endParaRPr lang="ru-RU" dirty="0"/>
          </a:p>
          <a:p>
            <a:pPr algn="just" fontAlgn="auto">
              <a:spcAft>
                <a:spcPts val="0"/>
              </a:spcAft>
              <a:buFont typeface="Arial" panose="020B0604020202020204" pitchFamily="34" charset="0"/>
              <a:buChar char="•"/>
              <a:defRPr/>
            </a:pPr>
            <a:r>
              <a:rPr lang="ru-RU" dirty="0"/>
              <a:t>        Вторая книга серии рассказывает о том, какими в детстве были Авиценна, </a:t>
            </a:r>
            <a:r>
              <a:rPr lang="ru-RU" dirty="0" err="1"/>
              <a:t>Блез</a:t>
            </a:r>
            <a:r>
              <a:rPr lang="ru-RU" dirty="0"/>
              <a:t> Паскаль, Александр Суворов, Андрей Воронихин, Иван Крылов, Франсуа Шампольон, Михаил Лермонтов, Иоанн Кронштадтский, Александр Второй.</a:t>
            </a:r>
          </a:p>
          <a:p>
            <a:pPr fontAlgn="auto">
              <a:spcAft>
                <a:spcPts val="0"/>
              </a:spcAft>
              <a:buFont typeface="Arial" panose="020B0604020202020204" pitchFamily="34" charset="0"/>
              <a:buChar char="•"/>
              <a:defRPr/>
            </a:pPr>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sp>
        <p:nvSpPr>
          <p:cNvPr id="4" name="Объект 3"/>
          <p:cNvSpPr>
            <a:spLocks noGrp="1"/>
          </p:cNvSpPr>
          <p:nvPr>
            <p:ph sz="half" idx="2"/>
          </p:nvPr>
        </p:nvSpPr>
        <p:spPr>
          <a:xfrm>
            <a:off x="4999038" y="2193925"/>
            <a:ext cx="6507162" cy="4278313"/>
          </a:xfrm>
        </p:spPr>
        <p:txBody>
          <a:bodyPr rtlCol="0">
            <a:normAutofit fontScale="77500" lnSpcReduction="20000"/>
          </a:bodyPr>
          <a:lstStyle/>
          <a:p>
            <a:pPr fontAlgn="auto">
              <a:spcAft>
                <a:spcPts val="0"/>
              </a:spcAft>
              <a:buFont typeface="Arial" panose="020B0604020202020204" pitchFamily="34" charset="0"/>
              <a:buChar char="•"/>
              <a:defRPr/>
            </a:pPr>
            <a:r>
              <a:rPr lang="ru-RU" b="1" dirty="0"/>
              <a:t>Воскобойников, В.М. Жизнь замечательных детей: в 5 кн.: Кн. 3 /В.М. Воскобойников. – М.: ОНИКС-ЛИТ, 2019. – 183 с.: ил.</a:t>
            </a:r>
            <a:endParaRPr lang="ru-RU" dirty="0"/>
          </a:p>
          <a:p>
            <a:pPr algn="just" fontAlgn="auto">
              <a:spcAft>
                <a:spcPts val="0"/>
              </a:spcAft>
              <a:buFont typeface="Arial" panose="020B0604020202020204" pitchFamily="34" charset="0"/>
              <a:buChar char="•"/>
              <a:defRPr/>
            </a:pPr>
            <a:r>
              <a:rPr lang="ru-RU" dirty="0"/>
              <a:t>        В этой книге вы узнаете о детстве Томаса Эдисона, Генри Форда, Дмитрия Менделеева, Астрид Линдгрен, Сергея Рахманинова, Сергея Прокофьева, Марины Цветаевой и Юрия Гагарина.</a:t>
            </a:r>
          </a:p>
          <a:p>
            <a:pPr fontAlgn="auto">
              <a:spcAft>
                <a:spcPts val="0"/>
              </a:spcAft>
              <a:buFont typeface="Arial" panose="020B0604020202020204" pitchFamily="34" charset="0"/>
              <a:buChar char="•"/>
              <a:defRPr/>
            </a:pPr>
            <a:r>
              <a:rPr lang="ru-RU" b="1" dirty="0"/>
              <a:t>4. Воскобойников, В.М. Жизнь замечательных детей: в 5 кн.: Кн. 4 /В.М. Воскобойников. – М.: ОНИКС-ЛИТ, 2019. – 207 с.: ил.</a:t>
            </a:r>
            <a:endParaRPr lang="ru-RU" dirty="0"/>
          </a:p>
          <a:p>
            <a:pPr fontAlgn="auto">
              <a:spcAft>
                <a:spcPts val="0"/>
              </a:spcAft>
              <a:buFont typeface="Arial" panose="020B0604020202020204" pitchFamily="34" charset="0"/>
              <a:buChar char="•"/>
              <a:defRPr/>
            </a:pPr>
            <a:r>
              <a:rPr lang="ru-RU" dirty="0"/>
              <a:t>      О том, какими в детстве были Архимед, Дмитрий Донской, Леонардо да Винчи, А. Линкольн, Г. </a:t>
            </a:r>
            <a:r>
              <a:rPr lang="ru-RU" dirty="0" err="1"/>
              <a:t>Шлиман</a:t>
            </a:r>
            <a:r>
              <a:rPr lang="ru-RU" dirty="0"/>
              <a:t>, П. Третьяков, Ч. Чаплин, Г. Жуков расскажет эта книга.</a:t>
            </a:r>
          </a:p>
          <a:p>
            <a:pPr fontAlgn="auto">
              <a:spcAft>
                <a:spcPts val="0"/>
              </a:spcAft>
              <a:buFont typeface="Arial" panose="020B0604020202020204" pitchFamily="34" charset="0"/>
              <a:buChar char="•"/>
              <a:defRPr/>
            </a:pPr>
            <a:r>
              <a:rPr lang="ru-RU" b="1" dirty="0"/>
              <a:t>5. Воскобойников, В.М. Жизнь замечательных детей: в 5 кн.: Кн. 5 /В.М. Воскобойников. – М.: ОНИКС-ЛИТ, 2019. – 207 с.: ил.</a:t>
            </a:r>
            <a:endParaRPr lang="ru-RU" dirty="0"/>
          </a:p>
          <a:p>
            <a:pPr fontAlgn="auto">
              <a:spcAft>
                <a:spcPts val="0"/>
              </a:spcAft>
              <a:buFont typeface="Arial" panose="020B0604020202020204" pitchFamily="34" charset="0"/>
              <a:buChar char="•"/>
              <a:defRPr/>
            </a:pPr>
            <a:r>
              <a:rPr lang="ru-RU" dirty="0"/>
              <a:t>      О детстве Кирилла и </a:t>
            </a:r>
            <a:r>
              <a:rPr lang="ru-RU" dirty="0" err="1"/>
              <a:t>Мефодия</a:t>
            </a:r>
            <a:r>
              <a:rPr lang="ru-RU" dirty="0"/>
              <a:t>, И.С. Баха, М. Фарадея, Д. Ливингстона, И. Репина, </a:t>
            </a:r>
            <a:r>
              <a:rPr lang="ru-RU" dirty="0" err="1"/>
              <a:t>Р.Дизеля</a:t>
            </a:r>
            <a:r>
              <a:rPr lang="ru-RU" dirty="0"/>
              <a:t>, А. Чехова, В. Чкалова вы узнаете из этой книги.</a:t>
            </a:r>
          </a:p>
          <a:p>
            <a:pPr fontAlgn="auto">
              <a:spcAft>
                <a:spcPts val="0"/>
              </a:spcAft>
              <a:buFont typeface="Arial" panose="020B0604020202020204" pitchFamily="34" charset="0"/>
              <a:buChar char="•"/>
              <a:defRPr/>
            </a:pPr>
            <a:endParaRPr lang="ru-RU" dirty="0"/>
          </a:p>
        </p:txBody>
      </p:sp>
      <p:pic>
        <p:nvPicPr>
          <p:cNvPr id="41987" name="Объект 6"/>
          <p:cNvPicPr>
            <a:picLocks noGrp="1" noChangeAspect="1"/>
          </p:cNvPicPr>
          <p:nvPr>
            <p:ph sz="half" idx="1"/>
          </p:nvPr>
        </p:nvPicPr>
        <p:blipFill>
          <a:blip r:embed="rId2"/>
          <a:srcRect/>
          <a:stretch>
            <a:fillRect/>
          </a:stretch>
        </p:blipFill>
        <p:spPr>
          <a:xfrm>
            <a:off x="228600" y="2193925"/>
            <a:ext cx="4770438" cy="3578225"/>
          </a:xfrm>
        </p:spPr>
      </p:pic>
      <p:sp>
        <p:nvSpPr>
          <p:cNvPr id="5" name="Блок-схема: перфолента 4"/>
          <p:cNvSpPr/>
          <p:nvPr/>
        </p:nvSpPr>
        <p:spPr>
          <a:xfrm>
            <a:off x="10404390" y="6107627"/>
            <a:ext cx="1466335" cy="584887"/>
          </a:xfrm>
          <a:prstGeom prst="flowChartPunchedTap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hlinkClick r:id="rId3" action="ppaction://hlinksldjump"/>
              </a:rPr>
              <a:t>На главную</a:t>
            </a:r>
            <a:endParaRPr lang="ru-RU" sz="1200"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486697"/>
            <a:ext cx="8610600" cy="1570703"/>
          </a:xfrm>
        </p:spPr>
        <p:txBody>
          <a:bodyPr>
            <a:noAutofit/>
          </a:bodyPr>
          <a:lstStyle/>
          <a:p>
            <a:pPr algn="ctr" fontAlgn="auto">
              <a:spcAft>
                <a:spcPts val="0"/>
              </a:spcAft>
              <a:defRPr/>
            </a:pPr>
            <a:r>
              <a:rPr lang="ru-RU" sz="2000" b="1" dirty="0" smtClean="0"/>
              <a:t>Книги раздела «Нескучная наука» помогут вам лучше разобраться в физике, химии, и других школьных предметах. С нашими книгами быть отличником – легко!</a:t>
            </a:r>
            <a:endParaRPr lang="ru-RU" sz="2000" b="1" dirty="0"/>
          </a:p>
        </p:txBody>
      </p:sp>
      <p:pic>
        <p:nvPicPr>
          <p:cNvPr id="3" name="Объект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2850" y="2057400"/>
            <a:ext cx="2667202" cy="4024313"/>
          </a:xfrm>
        </p:spPr>
      </p:pic>
      <p:sp>
        <p:nvSpPr>
          <p:cNvPr id="43011" name="Объект 4"/>
          <p:cNvSpPr>
            <a:spLocks noGrp="1"/>
          </p:cNvSpPr>
          <p:nvPr>
            <p:ph sz="half" idx="2"/>
          </p:nvPr>
        </p:nvSpPr>
        <p:spPr>
          <a:xfrm>
            <a:off x="3451123" y="2193925"/>
            <a:ext cx="8055077" cy="4024313"/>
          </a:xfrm>
        </p:spPr>
        <p:txBody>
          <a:bodyPr/>
          <a:lstStyle/>
          <a:p>
            <a:pPr algn="just"/>
            <a:r>
              <a:rPr lang="ru-RU" sz="2000" b="1" dirty="0" smtClean="0"/>
              <a:t>Маркова, О.Ю. Увлекательный английский / О.Ю. Маркова. – М.: АСТ, 2019. – 223 с. – (Простая наука для детей)</a:t>
            </a:r>
            <a:endParaRPr lang="ru-RU" sz="2000" dirty="0" smtClean="0"/>
          </a:p>
          <a:p>
            <a:pPr algn="just"/>
            <a:r>
              <a:rPr lang="ru-RU" sz="2000" dirty="0"/>
              <a:t>В изучении иностранных языков половина успеха - не в зубрежке, а в увлечении. А как сделать английский увлекательным, расскажет Ольга Маркова, автор этой книги. Множество забавных иллюстраций, примеров из живого языка и разговорных выражений, фразеологизмов, пословиц, поговорок и шуток помогут разобраться в довольно сложных вопросах: Почему у английского так много диалектов? Как запомнить фразовые глаголы? Как не перепутать порядок слов в предложении? Сколько в английском времен и когда какое нужно употреблять? Как отличается американский английский от британского? и других. </a:t>
            </a:r>
            <a:endParaRPr lang="ru-RU" sz="20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fontAlgn="auto">
              <a:spcAft>
                <a:spcPts val="0"/>
              </a:spcAft>
              <a:defRPr/>
            </a:pPr>
            <a:endParaRPr lang="ru-RU"/>
          </a:p>
        </p:txBody>
      </p:sp>
      <p:pic>
        <p:nvPicPr>
          <p:cNvPr id="44034" name="Объект 6"/>
          <p:cNvPicPr>
            <a:picLocks noGrp="1" noChangeAspect="1"/>
          </p:cNvPicPr>
          <p:nvPr>
            <p:ph sz="half" idx="1"/>
          </p:nvPr>
        </p:nvPicPr>
        <p:blipFill>
          <a:blip r:embed="rId2"/>
          <a:srcRect/>
          <a:stretch>
            <a:fillRect/>
          </a:stretch>
        </p:blipFill>
        <p:spPr>
          <a:xfrm>
            <a:off x="766763" y="2193925"/>
            <a:ext cx="4032250" cy="4024313"/>
          </a:xfrm>
        </p:spPr>
      </p:pic>
      <p:sp>
        <p:nvSpPr>
          <p:cNvPr id="44035" name="Объект 5"/>
          <p:cNvSpPr>
            <a:spLocks noGrp="1"/>
          </p:cNvSpPr>
          <p:nvPr>
            <p:ph sz="half" idx="2"/>
          </p:nvPr>
        </p:nvSpPr>
        <p:spPr>
          <a:xfrm>
            <a:off x="4984955" y="2193925"/>
            <a:ext cx="6521245" cy="4024313"/>
          </a:xfrm>
        </p:spPr>
        <p:txBody>
          <a:bodyPr/>
          <a:lstStyle/>
          <a:p>
            <a:r>
              <a:rPr lang="ru-RU" b="1" dirty="0" smtClean="0"/>
              <a:t>Бобков, П.В. Химия / П.В. Бобков. - М.: АСТ, 2019. – 48 с.: ил. – (Первые книжки о науке)</a:t>
            </a:r>
            <a:endParaRPr lang="ru-RU" dirty="0" smtClean="0"/>
          </a:p>
          <a:p>
            <a:pPr algn="just"/>
            <a:r>
              <a:rPr lang="ru-RU" dirty="0" smtClean="0"/>
              <a:t>Книга просто и интересно расскажет читателю об удивительной науке химии. Здесь раскрываются основные понятия и законы химии, а яркие иллюстрации и схемы делают чтение интереснее.</a:t>
            </a:r>
          </a:p>
          <a:p>
            <a:endParaRPr lang="ru-RU"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45058" name="Объект 4"/>
          <p:cNvPicPr>
            <a:picLocks noGrp="1" noChangeAspect="1"/>
          </p:cNvPicPr>
          <p:nvPr>
            <p:ph sz="half" idx="1"/>
          </p:nvPr>
        </p:nvPicPr>
        <p:blipFill>
          <a:blip r:embed="rId2"/>
          <a:srcRect/>
          <a:stretch>
            <a:fillRect/>
          </a:stretch>
        </p:blipFill>
        <p:spPr>
          <a:xfrm>
            <a:off x="1082675" y="2193925"/>
            <a:ext cx="2592388" cy="4024313"/>
          </a:xfrm>
        </p:spPr>
      </p:pic>
      <p:sp>
        <p:nvSpPr>
          <p:cNvPr id="4" name="Объект 3"/>
          <p:cNvSpPr>
            <a:spLocks noGrp="1"/>
          </p:cNvSpPr>
          <p:nvPr>
            <p:ph sz="half" idx="2"/>
          </p:nvPr>
        </p:nvSpPr>
        <p:spPr>
          <a:xfrm>
            <a:off x="3982065" y="2193925"/>
            <a:ext cx="7524135" cy="4024313"/>
          </a:xfrm>
        </p:spPr>
        <p:txBody>
          <a:bodyPr rtlCol="0">
            <a:normAutofit/>
          </a:bodyPr>
          <a:lstStyle/>
          <a:p>
            <a:pPr fontAlgn="auto">
              <a:spcAft>
                <a:spcPts val="0"/>
              </a:spcAft>
              <a:buFont typeface="Arial" panose="020B0604020202020204" pitchFamily="34" charset="0"/>
              <a:buChar char="•"/>
              <a:defRPr/>
            </a:pPr>
            <a:r>
              <a:rPr lang="ru-RU" b="1" dirty="0"/>
              <a:t>Рюмин, В.В. Химические опыты / В.В. Рюмин. – М.: АСТ, 2018. – 206 с.: ил. – (Простая наука для детей)</a:t>
            </a:r>
            <a:endParaRPr lang="ru-RU" dirty="0"/>
          </a:p>
          <a:p>
            <a:pPr algn="just" fontAlgn="auto">
              <a:spcAft>
                <a:spcPts val="0"/>
              </a:spcAft>
              <a:buFont typeface="Arial" panose="020B0604020202020204" pitchFamily="34" charset="0"/>
              <a:buChar char="•"/>
              <a:defRPr/>
            </a:pPr>
            <a:r>
              <a:rPr lang="ru-RU" dirty="0"/>
              <a:t>          Книга Владимира Владимировича Рюмина (1874 - 1937), инженера, педагога и замечательного популяризатора науки, расскажет нам о химии и химических опытах, которые очень просто (и безопасно) проводить </a:t>
            </a:r>
            <a:r>
              <a:rPr lang="ru-RU" dirty="0" smtClean="0"/>
              <a:t>дома. Какое </a:t>
            </a:r>
            <a:r>
              <a:rPr lang="ru-RU" dirty="0"/>
              <a:t>вещество слаще сахара? Можно ли превратить воду в молоко или вино? Как погасить огонь серой? На все эти вопросы найдётся увлекательный ответ.</a:t>
            </a:r>
          </a:p>
          <a:p>
            <a:pPr fontAlgn="auto">
              <a:spcAft>
                <a:spcPts val="0"/>
              </a:spcAft>
              <a:buFont typeface="Arial" panose="020B0604020202020204" pitchFamily="34" charset="0"/>
              <a:buChar char="•"/>
              <a:defRPr/>
            </a:pPr>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46082" name="Объект 4"/>
          <p:cNvPicPr>
            <a:picLocks noGrp="1" noChangeAspect="1"/>
          </p:cNvPicPr>
          <p:nvPr>
            <p:ph sz="half" idx="1"/>
          </p:nvPr>
        </p:nvPicPr>
        <p:blipFill>
          <a:blip r:embed="rId2"/>
          <a:srcRect/>
          <a:stretch>
            <a:fillRect/>
          </a:stretch>
        </p:blipFill>
        <p:spPr>
          <a:xfrm>
            <a:off x="1144588" y="2057400"/>
            <a:ext cx="2635250" cy="4024313"/>
          </a:xfrm>
        </p:spPr>
      </p:pic>
      <p:sp>
        <p:nvSpPr>
          <p:cNvPr id="46083" name="Объект 3"/>
          <p:cNvSpPr>
            <a:spLocks noGrp="1"/>
          </p:cNvSpPr>
          <p:nvPr>
            <p:ph sz="half" idx="2"/>
          </p:nvPr>
        </p:nvSpPr>
        <p:spPr>
          <a:xfrm>
            <a:off x="4218039" y="2193925"/>
            <a:ext cx="7288161" cy="4024313"/>
          </a:xfrm>
        </p:spPr>
        <p:txBody>
          <a:bodyPr/>
          <a:lstStyle/>
          <a:p>
            <a:r>
              <a:rPr lang="ru-RU" b="1" dirty="0" err="1" smtClean="0"/>
              <a:t>Леонович</a:t>
            </a:r>
            <a:r>
              <a:rPr lang="ru-RU" b="1" dirty="0" smtClean="0"/>
              <a:t>, А.А. Физика без формул / А.А. </a:t>
            </a:r>
            <a:r>
              <a:rPr lang="ru-RU" b="1" dirty="0" err="1" smtClean="0"/>
              <a:t>Леонович</a:t>
            </a:r>
            <a:r>
              <a:rPr lang="ru-RU" b="1" dirty="0" smtClean="0"/>
              <a:t>. - М.: АСТ, 2019. – 224 с.: ил. – (Простая наука для детей)</a:t>
            </a:r>
            <a:endParaRPr lang="ru-RU" dirty="0" smtClean="0"/>
          </a:p>
          <a:p>
            <a:pPr algn="just"/>
            <a:r>
              <a:rPr lang="ru-RU" dirty="0" smtClean="0"/>
              <a:t>      Чтобы хорошо знать физику, не обязательно заучивать формулы. Простые объяснения, забавные схемы, интересные опыты справятся с задачей не хуже и помогут не только понять, но и полюбить эту науку.</a:t>
            </a:r>
          </a:p>
          <a:p>
            <a:endParaRPr lang="ru-RU"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5" name="Объект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9540" r="22166" b="9338"/>
          <a:stretch/>
        </p:blipFill>
        <p:spPr>
          <a:xfrm>
            <a:off x="752166" y="2193925"/>
            <a:ext cx="3642853" cy="3723021"/>
          </a:xfrm>
        </p:spPr>
      </p:pic>
      <p:sp>
        <p:nvSpPr>
          <p:cNvPr id="4" name="Объект 3"/>
          <p:cNvSpPr>
            <a:spLocks noGrp="1"/>
          </p:cNvSpPr>
          <p:nvPr>
            <p:ph sz="half" idx="2"/>
          </p:nvPr>
        </p:nvSpPr>
        <p:spPr>
          <a:xfrm>
            <a:off x="4704735" y="2193925"/>
            <a:ext cx="6801465" cy="4024313"/>
          </a:xfrm>
        </p:spPr>
        <p:txBody>
          <a:bodyPr rtlCol="0">
            <a:normAutofit/>
          </a:bodyPr>
          <a:lstStyle/>
          <a:p>
            <a:pPr fontAlgn="auto">
              <a:spcAft>
                <a:spcPts val="0"/>
              </a:spcAft>
              <a:buFont typeface="Arial" panose="020B0604020202020204" pitchFamily="34" charset="0"/>
              <a:buChar char="•"/>
              <a:defRPr/>
            </a:pPr>
            <a:r>
              <a:rPr lang="ru-RU" b="1" dirty="0"/>
              <a:t>Тихонов, А.В. Красная книга России: животные / А.В. Тихонов. -  М.: РОСМЭН, 2019. – 238 с.: ил.</a:t>
            </a:r>
            <a:endParaRPr lang="ru-RU" dirty="0"/>
          </a:p>
          <a:p>
            <a:pPr algn="just" fontAlgn="auto">
              <a:spcAft>
                <a:spcPts val="0"/>
              </a:spcAft>
              <a:buFont typeface="Arial" panose="020B0604020202020204" pitchFamily="34" charset="0"/>
              <a:buChar char="•"/>
              <a:defRPr/>
            </a:pPr>
            <a:r>
              <a:rPr lang="ru-RU" dirty="0"/>
              <a:t>         В этой книге содержится обширная информация о редких и исчезающих животных, рассмотрены особенности их распространения, экологии, происхождения, причины сокращения численности и меры охраны. Большой самостоятельный интерес в книге представляют превосходные оригинальные иллюстрации.</a:t>
            </a:r>
          </a:p>
          <a:p>
            <a:pPr fontAlgn="auto">
              <a:spcAft>
                <a:spcPts val="0"/>
              </a:spcAft>
              <a:buFont typeface="Arial" panose="020B0604020202020204" pitchFamily="34" charset="0"/>
              <a:buChar char="•"/>
              <a:defRPr/>
            </a:pPr>
            <a:endParaRPr lang="ru-RU" dirty="0"/>
          </a:p>
        </p:txBody>
      </p:sp>
      <p:sp>
        <p:nvSpPr>
          <p:cNvPr id="6" name="Блок-схема: перфолента 5"/>
          <p:cNvSpPr/>
          <p:nvPr/>
        </p:nvSpPr>
        <p:spPr>
          <a:xfrm>
            <a:off x="10349581" y="5769876"/>
            <a:ext cx="1466335" cy="584887"/>
          </a:xfrm>
          <a:prstGeom prst="flowChartPunchedTap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hlinkClick r:id="rId3" action="ppaction://hlinksldjump"/>
              </a:rPr>
              <a:t>На главную</a:t>
            </a:r>
            <a:endParaRPr lang="ru-RU" sz="1200"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fontAlgn="auto">
              <a:spcAft>
                <a:spcPts val="0"/>
              </a:spcAft>
              <a:defRPr/>
            </a:pPr>
            <a:r>
              <a:rPr lang="ru-RU" sz="2400" b="1" dirty="0">
                <a:solidFill>
                  <a:prstClr val="black"/>
                </a:solidFill>
              </a:rPr>
              <a:t>В этом разделе мы познакомим вас с уникальными книгами – книгами с дополненной реальностью</a:t>
            </a:r>
            <a:endParaRPr lang="ru-RU" dirty="0"/>
          </a:p>
        </p:txBody>
      </p:sp>
      <p:sp>
        <p:nvSpPr>
          <p:cNvPr id="4" name="Объект 3"/>
          <p:cNvSpPr>
            <a:spLocks noGrp="1"/>
          </p:cNvSpPr>
          <p:nvPr>
            <p:ph sz="half" idx="2"/>
          </p:nvPr>
        </p:nvSpPr>
        <p:spPr>
          <a:xfrm>
            <a:off x="3816350" y="2057400"/>
            <a:ext cx="7689850" cy="4160838"/>
          </a:xfrm>
        </p:spPr>
        <p:txBody>
          <a:bodyPr rtlCol="0">
            <a:normAutofit fontScale="92500" lnSpcReduction="10000"/>
          </a:bodyPr>
          <a:lstStyle/>
          <a:p>
            <a:pPr fontAlgn="auto">
              <a:spcAft>
                <a:spcPts val="0"/>
              </a:spcAft>
              <a:buFont typeface="Arial" panose="020B0604020202020204" pitchFamily="34" charset="0"/>
              <a:buChar char="•"/>
              <a:defRPr/>
            </a:pPr>
            <a:r>
              <a:rPr lang="ru-RU" b="1" dirty="0" err="1"/>
              <a:t>Ликсо</a:t>
            </a:r>
            <a:r>
              <a:rPr lang="ru-RU" b="1" dirty="0"/>
              <a:t>, В.В. Танки и бронетехника / В.В. </a:t>
            </a:r>
            <a:r>
              <a:rPr lang="ru-RU" b="1" dirty="0" err="1"/>
              <a:t>Ликсо</a:t>
            </a:r>
            <a:r>
              <a:rPr lang="ru-RU" b="1" dirty="0"/>
              <a:t>, Б.Б. </a:t>
            </a:r>
            <a:r>
              <a:rPr lang="ru-RU" b="1" dirty="0" err="1"/>
              <a:t>Проказов</a:t>
            </a:r>
            <a:r>
              <a:rPr lang="ru-RU" b="1" dirty="0"/>
              <a:t>. -  М.: АСТ, 2019. – 127 с.: ил. – (Большая уникальная детская энциклопедия с дополненной реальностью)</a:t>
            </a:r>
            <a:endParaRPr lang="ru-RU" dirty="0"/>
          </a:p>
          <a:p>
            <a:pPr algn="just" fontAlgn="auto">
              <a:spcAft>
                <a:spcPts val="0"/>
              </a:spcAft>
              <a:buFont typeface="Arial" panose="020B0604020202020204" pitchFamily="34" charset="0"/>
              <a:buChar char="•"/>
              <a:defRPr/>
            </a:pPr>
            <a:r>
              <a:rPr lang="ru-RU" dirty="0"/>
              <a:t>            Современный танк – мощное и грозное оружие. Познакомиться с его первыми опытными образцами, увидеть, как развивается тот или иной его тип в разных странах мира, оценить боевые качества вы сможете, открыв страницы этой удивительной энциклопедии с дополненной реальностью в формате интерактивных 3</a:t>
            </a:r>
            <a:r>
              <a:rPr lang="en-US" dirty="0"/>
              <a:t>D</a:t>
            </a:r>
            <a:r>
              <a:rPr lang="ru-RU" dirty="0"/>
              <a:t>–игр. Теперь у вас появилась уникальная возможность не только познакомиться с танками и бронетехникой, читая их описания, но и увидеть их в объеме и движении. И даже пострелять, участвуя в грандиозных танковых сражениях.</a:t>
            </a:r>
          </a:p>
          <a:p>
            <a:pPr fontAlgn="auto">
              <a:spcAft>
                <a:spcPts val="0"/>
              </a:spcAft>
              <a:buFont typeface="Arial" panose="020B0604020202020204" pitchFamily="34" charset="0"/>
              <a:buChar char="•"/>
              <a:defRPr/>
            </a:pPr>
            <a:endParaRPr lang="ru-RU" dirty="0"/>
          </a:p>
        </p:txBody>
      </p:sp>
      <p:pic>
        <p:nvPicPr>
          <p:cNvPr id="21507" name="Объект 6"/>
          <p:cNvPicPr>
            <a:picLocks noGrp="1" noChangeAspect="1"/>
          </p:cNvPicPr>
          <p:nvPr>
            <p:ph sz="half" idx="1"/>
          </p:nvPr>
        </p:nvPicPr>
        <p:blipFill>
          <a:blip r:embed="rId2"/>
          <a:srcRect/>
          <a:stretch>
            <a:fillRect/>
          </a:stretch>
        </p:blipFill>
        <p:spPr>
          <a:xfrm>
            <a:off x="438150" y="2125663"/>
            <a:ext cx="3121025" cy="4024312"/>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370" y="798094"/>
            <a:ext cx="8610600" cy="1293812"/>
          </a:xfrm>
        </p:spPr>
        <p:txBody>
          <a:bodyPr>
            <a:noAutofit/>
          </a:bodyPr>
          <a:lstStyle/>
          <a:p>
            <a:pPr algn="ctr" fontAlgn="auto">
              <a:spcAft>
                <a:spcPts val="0"/>
              </a:spcAft>
              <a:defRPr/>
            </a:pPr>
            <a:r>
              <a:rPr lang="ru-RU" sz="2800" dirty="0" smtClean="0"/>
              <a:t>Здесь собраны книги  - лауреаты Международного конкурса имени Сергея Михалкова</a:t>
            </a:r>
            <a:endParaRPr lang="ru-RU" sz="2800" dirty="0"/>
          </a:p>
        </p:txBody>
      </p:sp>
      <p:sp>
        <p:nvSpPr>
          <p:cNvPr id="48131" name="Объект 3"/>
          <p:cNvSpPr>
            <a:spLocks noGrp="1"/>
          </p:cNvSpPr>
          <p:nvPr>
            <p:ph sz="half" idx="2"/>
          </p:nvPr>
        </p:nvSpPr>
        <p:spPr>
          <a:xfrm>
            <a:off x="4736757" y="2193925"/>
            <a:ext cx="6769443" cy="4024313"/>
          </a:xfrm>
        </p:spPr>
        <p:txBody>
          <a:bodyPr/>
          <a:lstStyle/>
          <a:p>
            <a:pPr algn="just"/>
            <a:r>
              <a:rPr lang="ru-RU" sz="1600" dirty="0" smtClean="0"/>
              <a:t>Конкурс был учрежден в 2007 году Российским Фондом Культуры и Советом по детской книге России и проводится раз в два года. </a:t>
            </a:r>
          </a:p>
          <a:p>
            <a:pPr algn="just"/>
            <a:r>
              <a:rPr lang="ru-RU" sz="1600" i="1" dirty="0" smtClean="0"/>
              <a:t>Девиз Конкурса — крылатая фраза С.  Михалкова: «</a:t>
            </a:r>
            <a:r>
              <a:rPr lang="ru-RU" sz="1600" b="1" i="1" dirty="0" smtClean="0"/>
              <a:t>Сегодня — дети, завтра — народ</a:t>
            </a:r>
            <a:r>
              <a:rPr lang="ru-RU" sz="1600" i="1" dirty="0" smtClean="0"/>
              <a:t>».</a:t>
            </a:r>
            <a:endParaRPr lang="ru-RU" sz="1600" dirty="0" smtClean="0"/>
          </a:p>
          <a:p>
            <a:pPr algn="just"/>
            <a:r>
              <a:rPr lang="ru-RU" sz="1600" b="1" dirty="0" smtClean="0"/>
              <a:t>Главная цель Конкурса</a:t>
            </a:r>
            <a:r>
              <a:rPr lang="ru-RU" sz="1600" dirty="0" smtClean="0"/>
              <a:t> — стимулировать создание новых произведений для самого сложного сектора книжного рынка — книг для подростков от 12 до 18 лет. Центральной темой произведений является нравственный облик современного подростка. Авторы поднимают такие острые и актуальные вопросы, как отношения в семье, поиск своего места в жизни, проблемы школы и улицы и др.</a:t>
            </a:r>
          </a:p>
          <a:p>
            <a:pPr algn="just"/>
            <a:r>
              <a:rPr lang="ru-RU" sz="1600" dirty="0" smtClean="0"/>
              <a:t>Книги победителей выпускаются в серии «</a:t>
            </a:r>
            <a:r>
              <a:rPr lang="ru-RU" sz="1600" b="1" dirty="0" smtClean="0"/>
              <a:t>Лауреаты Международного конкурса им. Сергея Михалкова</a:t>
            </a:r>
            <a:r>
              <a:rPr lang="ru-RU" sz="1600" dirty="0" smtClean="0"/>
              <a:t>» издательством «Детская литература» (г. Москва). В серии вышло более </a:t>
            </a:r>
            <a:r>
              <a:rPr lang="ru-RU" sz="1600" b="1" dirty="0" smtClean="0"/>
              <a:t>30 книг</a:t>
            </a:r>
            <a:r>
              <a:rPr lang="ru-RU" sz="1600" dirty="0" smtClean="0"/>
              <a:t>.</a:t>
            </a:r>
          </a:p>
          <a:p>
            <a:endParaRPr lang="ru-RU" dirty="0" smtClean="0"/>
          </a:p>
        </p:txBody>
      </p:sp>
      <p:pic>
        <p:nvPicPr>
          <p:cNvPr id="1026" name="Picture 2" descr="C:\Users\User\Desktop\С.Мих.jpg"/>
          <p:cNvPicPr>
            <a:picLocks noGrp="1" noChangeAspect="1" noChangeArrowheads="1"/>
          </p:cNvPicPr>
          <p:nvPr>
            <p:ph sz="half" idx="1"/>
          </p:nvPr>
        </p:nvPicPr>
        <p:blipFill>
          <a:blip r:embed="rId2"/>
          <a:srcRect/>
          <a:stretch>
            <a:fillRect/>
          </a:stretch>
        </p:blipFill>
        <p:spPr bwMode="auto">
          <a:xfrm>
            <a:off x="323335" y="2495850"/>
            <a:ext cx="3950488" cy="238095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3" name="Объект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3270" y="1574492"/>
            <a:ext cx="2412968" cy="4024313"/>
          </a:xfrm>
        </p:spPr>
      </p:pic>
      <p:sp>
        <p:nvSpPr>
          <p:cNvPr id="49155" name="Объект 3"/>
          <p:cNvSpPr>
            <a:spLocks noGrp="1"/>
          </p:cNvSpPr>
          <p:nvPr>
            <p:ph sz="half" idx="2"/>
          </p:nvPr>
        </p:nvSpPr>
        <p:spPr>
          <a:xfrm>
            <a:off x="5433276" y="1430595"/>
            <a:ext cx="6282286" cy="4787644"/>
          </a:xfrm>
        </p:spPr>
        <p:txBody>
          <a:bodyPr/>
          <a:lstStyle/>
          <a:p>
            <a:pPr lvl="0"/>
            <a:r>
              <a:rPr lang="ru-RU" sz="1600" b="1" dirty="0" smtClean="0"/>
              <a:t>Басова, Е.В. Деньги, дворняги, слова / Е.В. Басова.- М.: Дет. Лит., 2017с.  (Лауреаты Международного конкурса имени Сергея Михалкова)</a:t>
            </a:r>
            <a:endParaRPr lang="ru-RU" sz="1600" dirty="0" smtClean="0"/>
          </a:p>
          <a:p>
            <a:pPr algn="just"/>
            <a:r>
              <a:rPr lang="ru-RU" sz="1600" b="1" dirty="0" smtClean="0"/>
              <a:t>          </a:t>
            </a:r>
            <a:r>
              <a:rPr lang="ru-RU" sz="1600" dirty="0" smtClean="0"/>
              <a:t>Восьмиклассница Валя </a:t>
            </a:r>
            <a:r>
              <a:rPr lang="ru-RU" sz="1600" dirty="0" err="1" smtClean="0"/>
              <a:t>Самукова</a:t>
            </a:r>
            <a:r>
              <a:rPr lang="ru-RU" sz="1600" dirty="0" smtClean="0"/>
              <a:t> подрабатывает по выходным вместе с мамой в собачьем приюте на окраине города. Она любит всех животных, но собак особенно. Те ей отвечают взаимностью, и кажется, что она даже понимает их язык.</a:t>
            </a:r>
          </a:p>
          <a:p>
            <a:r>
              <a:rPr lang="ru-RU" sz="1600" b="1" dirty="0"/>
              <a:t>Волкова, С.В. Джентльмены и снеговики / С.В. Волкова .- М.: Дет. лит, 2017.- 359с. ( Лауреат Международного конкурса имени Сергея Михалкова)</a:t>
            </a:r>
          </a:p>
          <a:p>
            <a:pPr algn="just"/>
            <a:r>
              <a:rPr lang="ru-RU" sz="1200" b="1" dirty="0" smtClean="0"/>
              <a:t>          </a:t>
            </a:r>
            <a:r>
              <a:rPr lang="ru-RU" sz="1600" dirty="0"/>
              <a:t>Эта книга о детстве. Детстве твоих мамы и папы, бабушек и дедушек и даже прабабушек и прадедушек. Прочтя девять рассказов, объединенных общей идеей, ты можешь представить себе, какими твои родные были в детстве. Так ли уж отличались они от тебя? </a:t>
            </a:r>
            <a:r>
              <a:rPr lang="ru-RU" sz="1600" dirty="0"/>
              <a:t>Похожие увлечения, страхи, преодоления, вопросы...А еще эта книга - об истории нашей </a:t>
            </a:r>
            <a:r>
              <a:rPr lang="ru-RU" sz="1600" dirty="0" smtClean="0"/>
              <a:t>страны, увиденной </a:t>
            </a:r>
            <a:r>
              <a:rPr lang="ru-RU" sz="1600" dirty="0"/>
              <a:t>глазами ребенка.</a:t>
            </a:r>
            <a:br>
              <a:rPr lang="ru-RU" sz="1600" dirty="0"/>
            </a:br>
            <a:endParaRPr lang="ru-RU" sz="1600" dirty="0"/>
          </a:p>
          <a:p>
            <a:endParaRPr lang="ru-RU" dirty="0" smtClean="0"/>
          </a:p>
        </p:txBody>
      </p:sp>
      <p:pic>
        <p:nvPicPr>
          <p:cNvPr id="5" name="Рисунок 4"/>
          <p:cNvPicPr>
            <a:picLocks noChangeAspect="1"/>
          </p:cNvPicPr>
          <p:nvPr/>
        </p:nvPicPr>
        <p:blipFill>
          <a:blip r:embed="rId3"/>
          <a:stretch>
            <a:fillRect/>
          </a:stretch>
        </p:blipFill>
        <p:spPr>
          <a:xfrm>
            <a:off x="3018393" y="2057400"/>
            <a:ext cx="2292090" cy="398943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Содержимое 3"/>
          <p:cNvSpPr>
            <a:spLocks noGrp="1"/>
          </p:cNvSpPr>
          <p:nvPr>
            <p:ph sz="half" idx="2"/>
          </p:nvPr>
        </p:nvSpPr>
        <p:spPr>
          <a:xfrm>
            <a:off x="5355815" y="1209369"/>
            <a:ext cx="6150385" cy="5009316"/>
          </a:xfrm>
        </p:spPr>
        <p:txBody>
          <a:bodyPr/>
          <a:lstStyle/>
          <a:p>
            <a:r>
              <a:rPr lang="ru-RU" sz="1600" b="1" dirty="0" smtClean="0"/>
              <a:t>Дегтярева, И. В. Цветущий репейник / И.В. Дегтярева.- М.: Дет</a:t>
            </a:r>
            <a:r>
              <a:rPr lang="ru-RU" sz="1600" b="1" dirty="0" smtClean="0"/>
              <a:t>. лит., </a:t>
            </a:r>
            <a:r>
              <a:rPr lang="ru-RU" sz="1600" b="1" dirty="0" smtClean="0"/>
              <a:t>2015.- </a:t>
            </a:r>
            <a:r>
              <a:rPr lang="ru-RU" sz="1600" b="1" dirty="0" smtClean="0"/>
              <a:t>319 с</a:t>
            </a:r>
            <a:r>
              <a:rPr lang="ru-RU" sz="1600" b="1" dirty="0" smtClean="0"/>
              <a:t>. ( Лауреат Международного конкурса имени </a:t>
            </a:r>
            <a:r>
              <a:rPr lang="ru-RU" sz="1600" b="1" dirty="0" smtClean="0"/>
              <a:t>Сергея  </a:t>
            </a:r>
            <a:r>
              <a:rPr lang="ru-RU" sz="1600" b="1" dirty="0" smtClean="0"/>
              <a:t>Михалкова)</a:t>
            </a:r>
            <a:endParaRPr lang="ru-RU" sz="1600" dirty="0" smtClean="0"/>
          </a:p>
          <a:p>
            <a:pPr algn="just"/>
            <a:r>
              <a:rPr lang="ru-RU" sz="1200" b="1" dirty="0" smtClean="0"/>
              <a:t>        </a:t>
            </a:r>
            <a:r>
              <a:rPr lang="ru-RU" sz="1600" dirty="0" smtClean="0"/>
              <a:t>Герои И. Дегтярёвой - подростки из российских го­родов и поселков, из семей благополучных и не очень... Все они находятся на пороге взрослой жизни и сталкиваются с обстоятельствами, которые заставляют их иначе взглянуть на окружающих и самих себя. Заставляют меняться...</a:t>
            </a:r>
          </a:p>
          <a:p>
            <a:r>
              <a:rPr lang="ru-RU" sz="1600" b="1" dirty="0" smtClean="0"/>
              <a:t>Зайцева, О.В. Три шага из детства / О.В. Зайцева.- М.: Дет. </a:t>
            </a:r>
            <a:r>
              <a:rPr lang="ru-RU" sz="1600" b="1" dirty="0"/>
              <a:t>л</a:t>
            </a:r>
            <a:r>
              <a:rPr lang="ru-RU" sz="1600" b="1" dirty="0" smtClean="0"/>
              <a:t>ит., </a:t>
            </a:r>
            <a:r>
              <a:rPr lang="ru-RU" sz="1600" b="1" dirty="0" smtClean="0"/>
              <a:t>2019.- </a:t>
            </a:r>
            <a:r>
              <a:rPr lang="ru-RU" sz="1600" b="1" dirty="0" smtClean="0"/>
              <a:t>183 с</a:t>
            </a:r>
            <a:r>
              <a:rPr lang="ru-RU" sz="1600" b="1" dirty="0" smtClean="0"/>
              <a:t>. ( Лауреат Международного конкурса имени Сергея Михалкова)</a:t>
            </a:r>
            <a:endParaRPr lang="ru-RU" sz="1600" dirty="0" smtClean="0"/>
          </a:p>
          <a:p>
            <a:pPr algn="just"/>
            <a:r>
              <a:rPr lang="ru-RU" sz="1600" b="1" dirty="0" smtClean="0"/>
              <a:t>        </a:t>
            </a:r>
            <a:r>
              <a:rPr lang="ru-RU" sz="1600" dirty="0" smtClean="0"/>
              <a:t>Где проходит граница между детством и юностью? Что такое счастливое детство? Бывает ли оно без грусти и горя, обид и </a:t>
            </a:r>
            <a:r>
              <a:rPr lang="ru-RU" sz="1800" dirty="0"/>
              <a:t>разочарований</a:t>
            </a:r>
            <a:r>
              <a:rPr lang="ru-RU" sz="1600" dirty="0" smtClean="0"/>
              <a:t> и одновременно без радости и надежды на будущее? И без разных смешных и нелепых происшествий, веселого смеха, без которого трудно жить на белом свете...</a:t>
            </a:r>
            <a:r>
              <a:rPr lang="ru-RU" dirty="0" smtClean="0"/>
              <a:t/>
            </a:r>
            <a:br>
              <a:rPr lang="ru-RU" dirty="0" smtClean="0"/>
            </a:b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044" y="2664323"/>
            <a:ext cx="2665771" cy="3554361"/>
          </a:xfrm>
          <a:prstGeom prst="rect">
            <a:avLst/>
          </a:prstGeom>
        </p:spPr>
      </p:pic>
      <p:pic>
        <p:nvPicPr>
          <p:cNvPr id="8" name="Объект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5178" y="1525327"/>
            <a:ext cx="2344866" cy="3934908"/>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001" y="1663429"/>
            <a:ext cx="2404527" cy="4024313"/>
          </a:xfrm>
        </p:spPr>
      </p:pic>
      <p:sp>
        <p:nvSpPr>
          <p:cNvPr id="4" name="Содержимое 3"/>
          <p:cNvSpPr>
            <a:spLocks noGrp="1"/>
          </p:cNvSpPr>
          <p:nvPr>
            <p:ph sz="half" idx="2"/>
          </p:nvPr>
        </p:nvSpPr>
        <p:spPr>
          <a:xfrm>
            <a:off x="5456903" y="763589"/>
            <a:ext cx="6049297" cy="5455096"/>
          </a:xfrm>
        </p:spPr>
        <p:txBody>
          <a:bodyPr/>
          <a:lstStyle/>
          <a:p>
            <a:r>
              <a:rPr lang="ru-RU" sz="1200" b="1" dirty="0" smtClean="0"/>
              <a:t>Книжник, Г.С. Ты любишь науку или нет?/ Г.С. Книжник.-М.:</a:t>
            </a:r>
            <a:r>
              <a:rPr lang="ru-RU" sz="1200" b="1" dirty="0" err="1" smtClean="0"/>
              <a:t>Дет.лит</a:t>
            </a:r>
            <a:r>
              <a:rPr lang="ru-RU" sz="1200" b="1" dirty="0" smtClean="0"/>
              <a:t>., 2018</a:t>
            </a:r>
            <a:r>
              <a:rPr lang="ru-RU" sz="1200" b="1" dirty="0" smtClean="0"/>
              <a:t>.- </a:t>
            </a:r>
            <a:r>
              <a:rPr lang="ru-RU" sz="1200" b="1" dirty="0" smtClean="0"/>
              <a:t>295 с</a:t>
            </a:r>
            <a:r>
              <a:rPr lang="ru-RU" sz="1200" b="1" dirty="0" smtClean="0"/>
              <a:t>. ( Лауреат международного конкурса имени Сергея Михалкова)</a:t>
            </a:r>
            <a:endParaRPr lang="ru-RU" sz="1200" dirty="0" smtClean="0"/>
          </a:p>
          <a:p>
            <a:pPr algn="just"/>
            <a:r>
              <a:rPr lang="ru-RU" sz="1050" b="1" dirty="0" smtClean="0"/>
              <a:t>            </a:t>
            </a:r>
            <a:r>
              <a:rPr lang="ru-RU" sz="1050" dirty="0" smtClean="0"/>
              <a:t>Как стать известным, и хорошо бы не через много лет, а в самом ближайшем будущем? </a:t>
            </a:r>
            <a:r>
              <a:rPr lang="ru-RU" sz="1050" dirty="0" err="1" smtClean="0"/>
              <a:t>Витик</a:t>
            </a:r>
            <a:r>
              <a:rPr lang="ru-RU" sz="1050" dirty="0" smtClean="0"/>
              <a:t> трезво взвесил свои возможности. Петь, рисовать, танцевать, гениально играть на скрипке или в шахматы он не умел. Попробовал писать стихи и прозу - не вышло. В цирковую школу его тоже не приняли. Попытка заняться политической деятельностью на школьном уровне закончилась неприятностями. Оставалась наука. Сделав выбор, </a:t>
            </a:r>
            <a:r>
              <a:rPr lang="ru-RU" sz="1050" dirty="0" err="1" smtClean="0"/>
              <a:t>Витик</a:t>
            </a:r>
            <a:r>
              <a:rPr lang="ru-RU" sz="1050" dirty="0" smtClean="0"/>
              <a:t> решил пересесть за парту к новому однокласснику - Алеше </a:t>
            </a:r>
            <a:r>
              <a:rPr lang="ru-RU" sz="1050" dirty="0" err="1" smtClean="0"/>
              <a:t>Афонину</a:t>
            </a:r>
            <a:r>
              <a:rPr lang="ru-RU" sz="1050" dirty="0" smtClean="0"/>
              <a:t>, по прозвищу </a:t>
            </a:r>
            <a:r>
              <a:rPr lang="ru-RU" sz="1050" dirty="0" err="1" smtClean="0"/>
              <a:t>Фуня</a:t>
            </a:r>
            <a:r>
              <a:rPr lang="ru-RU" sz="1050" dirty="0" smtClean="0"/>
              <a:t>. Тот оказался интересным собеседником, влюбленным в физику, и верным другом. А еще Алеша поделился своей мечтой: укротить шаровую молнию. Но для этого нужен специальный прибор...</a:t>
            </a:r>
          </a:p>
          <a:p>
            <a:r>
              <a:rPr lang="ru-RU" sz="1200" b="1" dirty="0" err="1"/>
              <a:t>Турханов</a:t>
            </a:r>
            <a:r>
              <a:rPr lang="ru-RU" sz="1200" b="1" dirty="0"/>
              <a:t>, А. За горами, за лесами / А. </a:t>
            </a:r>
            <a:r>
              <a:rPr lang="ru-RU" sz="1200" b="1" dirty="0" err="1"/>
              <a:t>Турханов</a:t>
            </a:r>
            <a:r>
              <a:rPr lang="ru-RU" sz="1200" b="1" dirty="0"/>
              <a:t>.-М.:</a:t>
            </a:r>
            <a:r>
              <a:rPr lang="ru-RU" sz="1200" b="1" dirty="0" err="1"/>
              <a:t>Дет.лит</a:t>
            </a:r>
            <a:r>
              <a:rPr lang="ru-RU" sz="1200" b="1" dirty="0"/>
              <a:t>., 2017.-</a:t>
            </a:r>
            <a:r>
              <a:rPr lang="ru-RU" sz="1200" b="1" dirty="0" smtClean="0"/>
              <a:t>213 с</a:t>
            </a:r>
            <a:r>
              <a:rPr lang="ru-RU" sz="1200" b="1" dirty="0"/>
              <a:t>. </a:t>
            </a:r>
            <a:r>
              <a:rPr lang="ru-RU" sz="1200" b="1" dirty="0"/>
              <a:t>( Лауреат Международного конкурса имени Сергея Михалкова)</a:t>
            </a:r>
          </a:p>
          <a:p>
            <a:pPr algn="just"/>
            <a:r>
              <a:rPr lang="ru-RU" sz="1100" b="1" dirty="0" smtClean="0"/>
              <a:t>     </a:t>
            </a:r>
            <a:r>
              <a:rPr lang="ru-RU" sz="1400" dirty="0" smtClean="0"/>
              <a:t>Лёшка привык, что в Москве его окружают блага цивилизации: современные автомобили и метро, ноутбук и </a:t>
            </a:r>
            <a:r>
              <a:rPr lang="ru-RU" sz="1400" dirty="0" err="1" smtClean="0"/>
              <a:t>микроволновка</a:t>
            </a:r>
            <a:r>
              <a:rPr lang="ru-RU" sz="1400" dirty="0" smtClean="0"/>
              <a:t>... ну хотя бы электричество! Можно ли жить без всего этого, он узнает, отправившись летом в глухую сибирскую деревушку. А как обойтись без мобильной связи? Да еще если твоей помощи ждет больной отец, а ты - заблудился в тайге? Вот бы пригодились сейчас мудрые советы, которые учитель ОБЖ по прозвищу Котелок давал на уроке! Но Лёшка с друзьями только смеялись над ним, ведь пока ты живешь под защитой умных предметов и взрослых людей, кажется, что никакой беды с тобой случиться просто не может... Однако в жизни обязательно наступает момент, когда рассчитывать приходится лишь на себя.</a:t>
            </a:r>
            <a:r>
              <a:rPr lang="ru-RU" sz="2800" dirty="0" smtClean="0"/>
              <a:t/>
            </a:r>
            <a:br>
              <a:rPr lang="ru-RU" sz="2800" dirty="0" smtClean="0"/>
            </a:br>
            <a:endParaRPr lang="ru-RU" dirty="0" smtClean="0"/>
          </a:p>
          <a:p>
            <a:endParaRPr lang="ru-RU" dirty="0"/>
          </a:p>
        </p:txBody>
      </p:sp>
      <p:pic>
        <p:nvPicPr>
          <p:cNvPr id="7" name="Рисунок 6"/>
          <p:cNvPicPr>
            <a:picLocks noChangeAspect="1"/>
          </p:cNvPicPr>
          <p:nvPr/>
        </p:nvPicPr>
        <p:blipFill>
          <a:blip r:embed="rId3"/>
          <a:stretch>
            <a:fillRect/>
          </a:stretch>
        </p:blipFill>
        <p:spPr>
          <a:xfrm>
            <a:off x="2764783" y="2507226"/>
            <a:ext cx="2215256" cy="3865767"/>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Содержимое 3"/>
          <p:cNvSpPr>
            <a:spLocks noGrp="1"/>
          </p:cNvSpPr>
          <p:nvPr>
            <p:ph sz="half" idx="2"/>
          </p:nvPr>
        </p:nvSpPr>
        <p:spPr>
          <a:xfrm>
            <a:off x="5338916" y="1589902"/>
            <a:ext cx="6167284" cy="4628781"/>
          </a:xfrm>
        </p:spPr>
        <p:txBody>
          <a:bodyPr/>
          <a:lstStyle/>
          <a:p>
            <a:r>
              <a:rPr lang="ru-RU" sz="1400" b="1" dirty="0"/>
              <a:t>Федоров, М. Два всадника на одном коне /  М. Федоров.- М.: Дет. лит., 2017.- 287 с.  ( Лауреат Международного конкурса </a:t>
            </a:r>
            <a:r>
              <a:rPr lang="ru-RU" sz="1400" b="1" dirty="0" err="1"/>
              <a:t>мени</a:t>
            </a:r>
            <a:r>
              <a:rPr lang="ru-RU" sz="1400" b="1" dirty="0"/>
              <a:t> Сергея Михалкова)</a:t>
            </a:r>
          </a:p>
          <a:p>
            <a:pPr algn="just"/>
            <a:r>
              <a:rPr lang="ru-RU" sz="1200" b="1" dirty="0" smtClean="0"/>
              <a:t>      </a:t>
            </a:r>
            <a:r>
              <a:rPr lang="ru-RU" sz="1400" dirty="0" smtClean="0"/>
              <a:t>Действие повести происходит в конце XIV века, в один из самых драматических периодов становления Русского государства - собирания сил русских князей для борьбы с Золотой Ордой и объединения их княжеств вокруг Москвы.</a:t>
            </a:r>
          </a:p>
          <a:p>
            <a:r>
              <a:rPr lang="ru-RU" sz="1200" b="1" dirty="0" smtClean="0"/>
              <a:t> </a:t>
            </a:r>
            <a:r>
              <a:rPr lang="ru-RU" sz="1400" b="1" dirty="0" err="1" smtClean="0"/>
              <a:t>Шипошина</a:t>
            </a:r>
            <a:r>
              <a:rPr lang="ru-RU" sz="1400" b="1" dirty="0" smtClean="0"/>
              <a:t>, Т. Тайна горы, или портрет кузнечика / Т. </a:t>
            </a:r>
            <a:r>
              <a:rPr lang="ru-RU" sz="1400" b="1" dirty="0" err="1" smtClean="0"/>
              <a:t>Шипошина</a:t>
            </a:r>
            <a:r>
              <a:rPr lang="ru-RU" sz="1400" b="1" dirty="0" smtClean="0"/>
              <a:t>.- М.: Дет. лит., 2017.- </a:t>
            </a:r>
            <a:r>
              <a:rPr lang="ru-RU" sz="1400" b="1" dirty="0" smtClean="0"/>
              <a:t>175 с</a:t>
            </a:r>
            <a:r>
              <a:rPr lang="ru-RU" sz="1400" b="1" dirty="0" smtClean="0"/>
              <a:t>. /( Лауреат Международного конкурса имени Сергея Михалкова) </a:t>
            </a:r>
            <a:endParaRPr lang="ru-RU" sz="1400" dirty="0" smtClean="0"/>
          </a:p>
          <a:p>
            <a:pPr algn="just"/>
            <a:r>
              <a:rPr lang="ru-RU" sz="1400" b="1" dirty="0" smtClean="0"/>
              <a:t>      </a:t>
            </a:r>
            <a:r>
              <a:rPr lang="ru-RU" sz="1400" dirty="0" smtClean="0"/>
              <a:t>Кто бы мог подумать, что обычная летняя практика в Крыму обернется для юного художника, двенадцатилетнего Саши, его родителей и друзей столь неожиданными событиями!</a:t>
            </a:r>
            <a:br>
              <a:rPr lang="ru-RU" sz="1400" dirty="0" smtClean="0"/>
            </a:br>
            <a:r>
              <a:rPr lang="ru-RU" sz="1400" dirty="0" smtClean="0"/>
              <a:t>И конечно же в этом "виновата" гора, у подножия которой раскинулся лагерь художественной школы, - гора, чье существование издавна связано со множеством легенд, </a:t>
            </a:r>
            <a:r>
              <a:rPr lang="ru-RU" sz="1400" dirty="0" smtClean="0"/>
              <a:t>тайн, загадок</a:t>
            </a:r>
            <a:r>
              <a:rPr lang="ru-RU" sz="1400" dirty="0" smtClean="0"/>
              <a:t>...</a:t>
            </a:r>
            <a:r>
              <a:rPr lang="ru-RU" dirty="0" smtClean="0"/>
              <a:t/>
            </a:r>
            <a:br>
              <a:rPr lang="ru-RU" dirty="0" smtClean="0"/>
            </a:br>
            <a:r>
              <a:rPr lang="ru-RU" dirty="0" smtClean="0"/>
              <a:t/>
            </a:r>
            <a:br>
              <a:rPr lang="ru-RU" dirty="0" smtClean="0"/>
            </a:br>
            <a:endParaRPr lang="ru-RU" dirty="0"/>
          </a:p>
        </p:txBody>
      </p:sp>
      <p:pic>
        <p:nvPicPr>
          <p:cNvPr id="5" name="Объект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9442" r="20297"/>
          <a:stretch/>
        </p:blipFill>
        <p:spPr>
          <a:xfrm>
            <a:off x="0" y="1410494"/>
            <a:ext cx="2772687" cy="4024313"/>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472594"/>
            <a:ext cx="2144939" cy="3746090"/>
          </a:xfrm>
          <a:prstGeom prst="rect">
            <a:avLst/>
          </a:prstGeom>
        </p:spPr>
      </p:pic>
      <p:sp>
        <p:nvSpPr>
          <p:cNvPr id="7" name="Блок-схема: перфолента 6"/>
          <p:cNvSpPr/>
          <p:nvPr/>
        </p:nvSpPr>
        <p:spPr>
          <a:xfrm>
            <a:off x="10338242" y="5633796"/>
            <a:ext cx="1466335" cy="584887"/>
          </a:xfrm>
          <a:prstGeom prst="flowChartPunchedTap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hlinkClick r:id="rId4" action="ppaction://hlinksldjump"/>
              </a:rPr>
              <a:t>На главную</a:t>
            </a:r>
            <a:endParaRPr lang="ru-RU" sz="1200" dirty="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solidFill>
                  <a:schemeClr val="accent4">
                    <a:lumMod val="50000"/>
                  </a:schemeClr>
                </a:solidFill>
              </a:rPr>
              <a:t>Уважаемые читатели! Приглашаем вас за новыми книгами!</a:t>
            </a:r>
            <a:endParaRPr lang="ru-RU" b="1" dirty="0">
              <a:solidFill>
                <a:schemeClr val="accent4">
                  <a:lumMod val="50000"/>
                </a:schemeClr>
              </a:solidFill>
            </a:endParaRPr>
          </a:p>
        </p:txBody>
      </p:sp>
      <p:sp>
        <p:nvSpPr>
          <p:cNvPr id="3" name="Объект 2"/>
          <p:cNvSpPr>
            <a:spLocks noGrp="1"/>
          </p:cNvSpPr>
          <p:nvPr>
            <p:ph sz="half" idx="1"/>
          </p:nvPr>
        </p:nvSpPr>
        <p:spPr>
          <a:xfrm>
            <a:off x="412955" y="2194559"/>
            <a:ext cx="6474542" cy="4024125"/>
          </a:xfrm>
        </p:spPr>
        <p:txBody>
          <a:bodyPr/>
          <a:lstStyle/>
          <a:p>
            <a:r>
              <a:rPr lang="ru-RU" dirty="0" smtClean="0"/>
              <a:t>Наш адрес: </a:t>
            </a:r>
            <a:r>
              <a:rPr lang="ru-RU" dirty="0"/>
              <a:t>г. Брянск, ул. Молодой Гвардии, д. 35</a:t>
            </a:r>
            <a:endParaRPr lang="ru-RU" dirty="0"/>
          </a:p>
          <a:p>
            <a:r>
              <a:rPr lang="ru-RU" b="1" dirty="0" smtClean="0"/>
              <a:t>E-</a:t>
            </a:r>
            <a:r>
              <a:rPr lang="ru-RU" b="1" dirty="0" err="1" smtClean="0"/>
              <a:t>mail</a:t>
            </a:r>
            <a:r>
              <a:rPr lang="ru-RU" b="1" dirty="0"/>
              <a:t>:</a:t>
            </a:r>
            <a:r>
              <a:rPr lang="ru-RU" dirty="0"/>
              <a:t> </a:t>
            </a:r>
            <a:r>
              <a:rPr lang="ru-RU" dirty="0">
                <a:hlinkClick r:id="rId2"/>
              </a:rPr>
              <a:t>csdbbiblbryansk@yandex.ru</a:t>
            </a:r>
            <a:endParaRPr lang="ru-RU" dirty="0"/>
          </a:p>
          <a:p>
            <a:r>
              <a:rPr lang="ru-RU" b="1" dirty="0"/>
              <a:t>Сайт:</a:t>
            </a:r>
            <a:r>
              <a:rPr lang="ru-RU" dirty="0"/>
              <a:t> </a:t>
            </a:r>
            <a:r>
              <a:rPr lang="ru-RU" dirty="0">
                <a:hlinkClick r:id="rId3"/>
              </a:rPr>
              <a:t>http://www.bibliogorod32.ru</a:t>
            </a:r>
            <a:endParaRPr lang="ru-RU" dirty="0"/>
          </a:p>
          <a:p>
            <a:r>
              <a:rPr lang="ru-RU" b="1" dirty="0"/>
              <a:t>График </a:t>
            </a:r>
            <a:r>
              <a:rPr lang="ru-RU" b="1" dirty="0" smtClean="0"/>
              <a:t>работы: </a:t>
            </a:r>
            <a:r>
              <a:rPr lang="ru-RU" dirty="0"/>
              <a:t>10.00 – 18.00 (без перерыва).</a:t>
            </a:r>
            <a:endParaRPr lang="ru-RU" dirty="0"/>
          </a:p>
          <a:p>
            <a:r>
              <a:rPr lang="ru-RU" b="1" dirty="0"/>
              <a:t>Выходной день: </a:t>
            </a:r>
            <a:r>
              <a:rPr lang="ru-RU" dirty="0"/>
              <a:t>суббота. </a:t>
            </a:r>
            <a:r>
              <a:rPr lang="ru-RU" b="1" dirty="0"/>
              <a:t>Выходные дни в летний период:</a:t>
            </a:r>
            <a:r>
              <a:rPr lang="ru-RU" dirty="0"/>
              <a:t> суббота, воскресенье. Последний день месяца – </a:t>
            </a:r>
            <a:r>
              <a:rPr lang="ru-RU" b="1" dirty="0"/>
              <a:t>санитарный</a:t>
            </a:r>
            <a:r>
              <a:rPr lang="ru-RU" dirty="0"/>
              <a:t>.</a:t>
            </a:r>
            <a:endParaRPr lang="ru-RU" dirty="0"/>
          </a:p>
          <a:p>
            <a:endParaRPr lang="ru-RU" dirty="0"/>
          </a:p>
        </p:txBody>
      </p:sp>
      <p:sp>
        <p:nvSpPr>
          <p:cNvPr id="4" name="Объект 3"/>
          <p:cNvSpPr>
            <a:spLocks noGrp="1"/>
          </p:cNvSpPr>
          <p:nvPr>
            <p:ph sz="half" idx="2"/>
          </p:nvPr>
        </p:nvSpPr>
        <p:spPr>
          <a:xfrm>
            <a:off x="7492180" y="2194559"/>
            <a:ext cx="4014019" cy="4024125"/>
          </a:xfrm>
        </p:spPr>
        <p:txBody>
          <a:bodyPr/>
          <a:lstStyle/>
          <a:p>
            <a:pPr algn="ctr"/>
            <a:r>
              <a:rPr lang="ru-RU" sz="2800" b="1" dirty="0" smtClean="0">
                <a:latin typeface="Comic Sans MS" panose="030F0702030302020204" pitchFamily="66" charset="0"/>
              </a:rPr>
              <a:t>Уточнить наличие  в библиотеке понравившейся книги можно по телефону:</a:t>
            </a:r>
          </a:p>
          <a:p>
            <a:pPr marL="0" indent="0" algn="ctr">
              <a:buNone/>
            </a:pPr>
            <a:r>
              <a:rPr lang="ru-RU" sz="3600" b="1" u="sng" dirty="0" smtClean="0">
                <a:latin typeface="Comic Sans MS" panose="030F0702030302020204" pitchFamily="66" charset="0"/>
              </a:rPr>
              <a:t>57-25-12</a:t>
            </a:r>
          </a:p>
          <a:p>
            <a:pPr marL="0" indent="0" algn="ctr">
              <a:buNone/>
            </a:pPr>
            <a:endParaRPr lang="ru-RU" sz="2800" b="1" dirty="0" smtClean="0">
              <a:latin typeface="Comic Sans MS" panose="030F0702030302020204" pitchFamily="66" charset="0"/>
            </a:endParaRPr>
          </a:p>
          <a:p>
            <a:pPr marL="0" indent="0" algn="ctr">
              <a:buNone/>
            </a:pPr>
            <a:r>
              <a:rPr lang="ru-RU" sz="4400" b="1" dirty="0" smtClean="0">
                <a:solidFill>
                  <a:schemeClr val="accent4">
                    <a:lumMod val="50000"/>
                  </a:schemeClr>
                </a:solidFill>
                <a:latin typeface="Comic Sans MS" panose="030F0702030302020204" pitchFamily="66" charset="0"/>
              </a:rPr>
              <a:t>Ждем вас!</a:t>
            </a:r>
            <a:endParaRPr lang="ru-RU" sz="4400" b="1" dirty="0">
              <a:solidFill>
                <a:schemeClr val="accent4">
                  <a:lumMod val="50000"/>
                </a:schemeClr>
              </a:solidFill>
              <a:latin typeface="Comic Sans MS" panose="030F0702030302020204" pitchFamily="66" charset="0"/>
            </a:endParaRPr>
          </a:p>
        </p:txBody>
      </p:sp>
    </p:spTree>
    <p:extLst>
      <p:ext uri="{BB962C8B-B14F-4D97-AF65-F5344CB8AC3E}">
        <p14:creationId xmlns:p14="http://schemas.microsoft.com/office/powerpoint/2010/main" val="3484764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lgn="ctr" fontAlgn="auto">
              <a:spcAft>
                <a:spcPts val="0"/>
              </a:spcAft>
              <a:defRPr/>
            </a:pPr>
            <a:endParaRPr lang="ru-RU" sz="2400" b="1" dirty="0"/>
          </a:p>
        </p:txBody>
      </p:sp>
      <p:sp>
        <p:nvSpPr>
          <p:cNvPr id="22530" name="Объект 5"/>
          <p:cNvSpPr>
            <a:spLocks noGrp="1"/>
          </p:cNvSpPr>
          <p:nvPr>
            <p:ph sz="half" idx="2"/>
          </p:nvPr>
        </p:nvSpPr>
        <p:spPr>
          <a:xfrm>
            <a:off x="4308475" y="1721923"/>
            <a:ext cx="7197725" cy="4496316"/>
          </a:xfrm>
        </p:spPr>
        <p:txBody>
          <a:bodyPr/>
          <a:lstStyle/>
          <a:p>
            <a:r>
              <a:rPr lang="ru-RU" sz="2000" b="1" dirty="0" err="1" smtClean="0"/>
              <a:t>Ликсо</a:t>
            </a:r>
            <a:r>
              <a:rPr lang="ru-RU" sz="2000" b="1" dirty="0" smtClean="0"/>
              <a:t>, В.В. Танки и бронетехника / В.В. </a:t>
            </a:r>
            <a:r>
              <a:rPr lang="ru-RU" sz="2000" b="1" dirty="0" err="1" smtClean="0"/>
              <a:t>Ликсо</a:t>
            </a:r>
            <a:r>
              <a:rPr lang="ru-RU" sz="2000" b="1" dirty="0" smtClean="0"/>
              <a:t>, Б.Б. </a:t>
            </a:r>
            <a:r>
              <a:rPr lang="ru-RU" sz="2000" b="1" dirty="0" err="1" smtClean="0"/>
              <a:t>Проказов</a:t>
            </a:r>
            <a:r>
              <a:rPr lang="ru-RU" sz="2000" b="1" dirty="0" smtClean="0"/>
              <a:t>. -  М.: АСТ, 2019. – 159 с.: ил. – (Энциклопедия с дополненной реальностью)</a:t>
            </a:r>
            <a:endParaRPr lang="ru-RU" sz="2000" dirty="0" smtClean="0"/>
          </a:p>
          <a:p>
            <a:pPr algn="just"/>
            <a:r>
              <a:rPr lang="ru-RU" dirty="0" smtClean="0"/>
              <a:t>    Танки и другая бронетехника – главные герои военных операций и по-настоящему грозное оружие армии каждой страны. Но все ли видели эти машины вживую, бывали внутри? Все это возможно, если вы откроете эту книгу. Для этого нужно скачать бесплатное приложение на мобильный телефон, навести телефон на картинку и танк оживет!</a:t>
            </a:r>
          </a:p>
          <a:p>
            <a:endParaRPr lang="ru-RU" dirty="0" smtClean="0"/>
          </a:p>
        </p:txBody>
      </p:sp>
      <p:pic>
        <p:nvPicPr>
          <p:cNvPr id="22531" name="Объект 4"/>
          <p:cNvPicPr>
            <a:picLocks noGrp="1" noChangeAspect="1"/>
          </p:cNvPicPr>
          <p:nvPr>
            <p:ph sz="half" idx="1"/>
          </p:nvPr>
        </p:nvPicPr>
        <p:blipFill>
          <a:blip r:embed="rId2"/>
          <a:srcRect/>
          <a:stretch>
            <a:fillRect/>
          </a:stretch>
        </p:blipFill>
        <p:spPr>
          <a:xfrm>
            <a:off x="728663" y="2057400"/>
            <a:ext cx="3032125" cy="4024313"/>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23554" name="Объект 4"/>
          <p:cNvPicPr>
            <a:picLocks noGrp="1" noChangeAspect="1"/>
          </p:cNvPicPr>
          <p:nvPr>
            <p:ph sz="half" idx="1"/>
          </p:nvPr>
        </p:nvPicPr>
        <p:blipFill>
          <a:blip r:embed="rId2"/>
          <a:srcRect/>
          <a:stretch>
            <a:fillRect/>
          </a:stretch>
        </p:blipFill>
        <p:spPr>
          <a:xfrm>
            <a:off x="676275" y="2193925"/>
            <a:ext cx="3032125" cy="4024313"/>
          </a:xfrm>
        </p:spPr>
      </p:pic>
      <p:sp>
        <p:nvSpPr>
          <p:cNvPr id="23555" name="Объект 3"/>
          <p:cNvSpPr>
            <a:spLocks noGrp="1"/>
          </p:cNvSpPr>
          <p:nvPr>
            <p:ph sz="half" idx="2"/>
          </p:nvPr>
        </p:nvSpPr>
        <p:spPr>
          <a:xfrm>
            <a:off x="4430713" y="2193925"/>
            <a:ext cx="7075487" cy="4024313"/>
          </a:xfrm>
        </p:spPr>
        <p:txBody>
          <a:bodyPr/>
          <a:lstStyle/>
          <a:p>
            <a:r>
              <a:rPr lang="ru-RU" b="1" dirty="0" err="1" smtClean="0"/>
              <a:t>Кошевар</a:t>
            </a:r>
            <a:r>
              <a:rPr lang="ru-RU" b="1" dirty="0" smtClean="0"/>
              <a:t>, Д.В. Подводный мир / Д.В. </a:t>
            </a:r>
            <a:r>
              <a:rPr lang="ru-RU" b="1" dirty="0" err="1" smtClean="0"/>
              <a:t>Кошевар</a:t>
            </a:r>
            <a:r>
              <a:rPr lang="ru-RU" b="1" dirty="0" smtClean="0"/>
              <a:t>, В.В. </a:t>
            </a:r>
            <a:r>
              <a:rPr lang="ru-RU" b="1" dirty="0" err="1" smtClean="0"/>
              <a:t>Ликсо</a:t>
            </a:r>
            <a:r>
              <a:rPr lang="ru-RU" b="1" dirty="0" smtClean="0"/>
              <a:t>, И.Ю. Никитенко. - М.: АСТ, 2019. – 159 с.: ил. – (Энциклопедия с дополненной реальностью)</a:t>
            </a:r>
            <a:endParaRPr lang="ru-RU" dirty="0" smtClean="0"/>
          </a:p>
          <a:p>
            <a:pPr algn="just"/>
            <a:r>
              <a:rPr lang="ru-RU" dirty="0" smtClean="0"/>
              <a:t>     Уникальное издание с дополненной реальностью в формате интерактивных 3</a:t>
            </a:r>
            <a:r>
              <a:rPr lang="en-US" dirty="0" smtClean="0"/>
              <a:t>D</a:t>
            </a:r>
            <a:r>
              <a:rPr lang="ru-RU" dirty="0" smtClean="0"/>
              <a:t>-игр. Это значит, что вы не просто познакомитесь с подводным миром, читая текст, а увидите его жителей в движении и объеме. </a:t>
            </a:r>
          </a:p>
          <a:p>
            <a:endParaRPr lang="ru-RU"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24578" name="Объект 4"/>
          <p:cNvPicPr>
            <a:picLocks noGrp="1" noChangeAspect="1"/>
          </p:cNvPicPr>
          <p:nvPr>
            <p:ph sz="half" idx="1"/>
          </p:nvPr>
        </p:nvPicPr>
        <p:blipFill>
          <a:blip r:embed="rId2"/>
          <a:srcRect/>
          <a:stretch>
            <a:fillRect/>
          </a:stretch>
        </p:blipFill>
        <p:spPr>
          <a:xfrm>
            <a:off x="908050" y="2057400"/>
            <a:ext cx="3236913" cy="4160838"/>
          </a:xfrm>
        </p:spPr>
      </p:pic>
      <p:sp>
        <p:nvSpPr>
          <p:cNvPr id="24579" name="Объект 3"/>
          <p:cNvSpPr>
            <a:spLocks noGrp="1"/>
          </p:cNvSpPr>
          <p:nvPr>
            <p:ph sz="half" idx="2"/>
          </p:nvPr>
        </p:nvSpPr>
        <p:spPr>
          <a:xfrm>
            <a:off x="4641850" y="2193925"/>
            <a:ext cx="6864350" cy="4024313"/>
          </a:xfrm>
        </p:spPr>
        <p:txBody>
          <a:bodyPr/>
          <a:lstStyle/>
          <a:p>
            <a:r>
              <a:rPr lang="ru-RU" b="1" dirty="0" smtClean="0"/>
              <a:t>Тихонов, А.В. Мир динозавров с дополненной реальностью / А.В. Тихонов. - М.: АСТ, 2019. – 287 с.: ил. – (Необыкновенные путешествия в мир динозавров)</a:t>
            </a:r>
            <a:endParaRPr lang="ru-RU" dirty="0" smtClean="0"/>
          </a:p>
          <a:p>
            <a:pPr algn="just"/>
            <a:r>
              <a:rPr lang="ru-RU" dirty="0" smtClean="0"/>
              <a:t>      Отправляясь в путешествие с профессором-биологом Рябининым, обязательно возьмите с собой телефон. Ведь стоит только навести телефон на картинку на странице, как перед тобой откроется дверь в доисторический мир…</a:t>
            </a:r>
          </a:p>
          <a:p>
            <a:endParaRPr lang="ru-RU" dirty="0" smtClean="0"/>
          </a:p>
        </p:txBody>
      </p:sp>
      <p:sp>
        <p:nvSpPr>
          <p:cNvPr id="4" name="Блок-схема: перфолента 3"/>
          <p:cNvSpPr/>
          <p:nvPr/>
        </p:nvSpPr>
        <p:spPr>
          <a:xfrm>
            <a:off x="10272584" y="5769876"/>
            <a:ext cx="1466335" cy="584887"/>
          </a:xfrm>
          <a:prstGeom prst="flowChartPunchedTap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hlinkClick r:id="rId3" action="ppaction://hlinksldjump"/>
              </a:rPr>
              <a:t>На главную</a:t>
            </a:r>
            <a:endParaRPr lang="ru-RU" sz="1200"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fontAlgn="auto">
              <a:spcAft>
                <a:spcPts val="0"/>
              </a:spcAft>
              <a:defRPr/>
            </a:pPr>
            <a:r>
              <a:rPr lang="ru-RU" sz="2400" b="1" dirty="0" smtClean="0"/>
              <a:t>В этом разделе собраны книги о Великой Отечественной войне, о бессмертном подвиге нашего народа </a:t>
            </a:r>
            <a:endParaRPr lang="ru-RU" sz="2400" b="1" dirty="0"/>
          </a:p>
        </p:txBody>
      </p:sp>
      <p:pic>
        <p:nvPicPr>
          <p:cNvPr id="25602" name="Объект 4"/>
          <p:cNvPicPr>
            <a:picLocks noGrp="1" noChangeAspect="1"/>
          </p:cNvPicPr>
          <p:nvPr>
            <p:ph sz="half" idx="1"/>
          </p:nvPr>
        </p:nvPicPr>
        <p:blipFill>
          <a:blip r:embed="rId2"/>
          <a:srcRect/>
          <a:stretch>
            <a:fillRect/>
          </a:stretch>
        </p:blipFill>
        <p:spPr>
          <a:xfrm>
            <a:off x="519113" y="2057400"/>
            <a:ext cx="5334000" cy="4000500"/>
          </a:xfrm>
        </p:spPr>
      </p:pic>
      <p:sp>
        <p:nvSpPr>
          <p:cNvPr id="4" name="Объект 3"/>
          <p:cNvSpPr>
            <a:spLocks noGrp="1"/>
          </p:cNvSpPr>
          <p:nvPr>
            <p:ph sz="half" idx="2"/>
          </p:nvPr>
        </p:nvSpPr>
        <p:spPr>
          <a:xfrm>
            <a:off x="5853113" y="2193925"/>
            <a:ext cx="5653087" cy="4024313"/>
          </a:xfrm>
        </p:spPr>
        <p:txBody>
          <a:bodyPr rtlCol="0">
            <a:normAutofit fontScale="85000" lnSpcReduction="20000"/>
          </a:bodyPr>
          <a:lstStyle/>
          <a:p>
            <a:pPr algn="just" fontAlgn="auto">
              <a:spcAft>
                <a:spcPts val="0"/>
              </a:spcAft>
              <a:buFont typeface="Arial" panose="020B0604020202020204" pitchFamily="34" charset="0"/>
              <a:buChar char="•"/>
              <a:defRPr/>
            </a:pPr>
            <a:r>
              <a:rPr lang="ru-RU" b="1" dirty="0"/>
              <a:t>Алексеев, С.П. Московская битва. 1941 - 1942: рассказы для детей / С.П. Алексеев. – М.: Дет. лит., 2018. – 119 с.: ил. – (Великие битвы Великой Отечественной</a:t>
            </a:r>
            <a:r>
              <a:rPr lang="ru-RU" b="1" dirty="0" smtClean="0"/>
              <a:t>)</a:t>
            </a:r>
            <a:r>
              <a:rPr lang="ru-RU" dirty="0"/>
              <a:t> </a:t>
            </a:r>
            <a:r>
              <a:rPr lang="ru-RU" dirty="0" smtClean="0"/>
              <a:t>                                         В </a:t>
            </a:r>
            <a:r>
              <a:rPr lang="ru-RU" dirty="0"/>
              <a:t>книге – рассказы о том, как советские войска остановили наступление фашистов на Москву и нанесли им первый сокрушительный удар.</a:t>
            </a:r>
          </a:p>
          <a:p>
            <a:pPr algn="just" fontAlgn="auto">
              <a:spcAft>
                <a:spcPts val="0"/>
              </a:spcAft>
              <a:buFont typeface="Arial" panose="020B0604020202020204" pitchFamily="34" charset="0"/>
              <a:buChar char="•"/>
              <a:defRPr/>
            </a:pPr>
            <a:r>
              <a:rPr lang="ru-RU" b="1" dirty="0"/>
              <a:t>Алексеев, С.П. Сталинградское сражение. 1942 - 1943: рассказы для детей / С.П. Алексеев. – М.: Дет. лит., 2018. – 107 с.: ил. – (Великие битвы Великой Отечественной</a:t>
            </a:r>
            <a:r>
              <a:rPr lang="ru-RU" b="1" dirty="0" smtClean="0"/>
              <a:t>)</a:t>
            </a:r>
            <a:r>
              <a:rPr lang="ru-RU" dirty="0"/>
              <a:t> </a:t>
            </a:r>
            <a:r>
              <a:rPr lang="ru-RU" dirty="0" smtClean="0"/>
              <a:t>                    Рассказы </a:t>
            </a:r>
            <a:r>
              <a:rPr lang="ru-RU" dirty="0"/>
              <a:t>о самом массовом и самом решающем сражении Великой Отечественной войны – Сталинградской битве.</a:t>
            </a:r>
          </a:p>
          <a:p>
            <a:pPr fontAlgn="auto">
              <a:spcAft>
                <a:spcPts val="0"/>
              </a:spcAft>
              <a:buFont typeface="Arial" panose="020B0604020202020204" pitchFamily="34" charset="0"/>
              <a:buChar char="•"/>
              <a:defRPr/>
            </a:pPr>
            <a:endParaRPr lang="ru-RU" dirty="0"/>
          </a:p>
          <a:p>
            <a:pPr fontAlgn="auto">
              <a:spcAft>
                <a:spcPts val="0"/>
              </a:spcAft>
              <a:buFont typeface="Arial" panose="020B0604020202020204" pitchFamily="34" charset="0"/>
              <a:buChar char="•"/>
              <a:defRPr/>
            </a:pP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sz="half" idx="2"/>
          </p:nvPr>
        </p:nvSpPr>
        <p:spPr>
          <a:xfrm>
            <a:off x="3880023" y="1771135"/>
            <a:ext cx="7626178" cy="4447549"/>
          </a:xfrm>
        </p:spPr>
        <p:txBody>
          <a:bodyPr/>
          <a:lstStyle/>
          <a:p>
            <a:r>
              <a:rPr lang="ru-RU" sz="2000" b="1" dirty="0" smtClean="0"/>
              <a:t>Смыслов, О.С. 28 панфиловцев. Легенды и реальность / О.С. Смыслов.- М.: Вече, 2016.-479с.- ( Вся правда о войне</a:t>
            </a:r>
            <a:r>
              <a:rPr lang="ru-RU" sz="2000" b="1" dirty="0" smtClean="0"/>
              <a:t>)</a:t>
            </a:r>
          </a:p>
          <a:p>
            <a:pPr algn="just"/>
            <a:r>
              <a:rPr lang="ru-RU" sz="1800" dirty="0"/>
              <a:t>В Советском Союзе о подвиге 28 героев-панфиловцев знал каждый. Многие помнили наизусть слова политрука </a:t>
            </a:r>
            <a:r>
              <a:rPr lang="ru-RU" sz="1800" dirty="0" err="1"/>
              <a:t>Клочкова</a:t>
            </a:r>
            <a:r>
              <a:rPr lang="ru-RU" sz="1800" dirty="0"/>
              <a:t>, сказанные им в бою у </a:t>
            </a:r>
            <a:r>
              <a:rPr lang="ru-RU" sz="1800" dirty="0" err="1"/>
              <a:t>Дубосеково</a:t>
            </a:r>
            <a:r>
              <a:rPr lang="ru-RU" sz="1800" dirty="0"/>
              <a:t> 16 ноября 1941 г., и ставшие крылатыми: «Велика Россия, а отступать некуда — позади Москва!». Однако, уже через несколько лет после Великой Победы, Главная военная прокуратура поставила подвиг панфиловцев под сомнение. Впоследствии еще не однажды в печати высказывались однозначные мнения о подвиге панфиловцев, как об одном из мифов, созданных в годы Великой Отечественной войны. В своей новой книге О.С. Смыслов пытается разобраться в событиях 1941 г. и дать аргументированный ответ на вопрос — был ли подвиг панфиловцев? </a:t>
            </a:r>
            <a:br>
              <a:rPr lang="ru-RU" sz="1800" dirty="0"/>
            </a:br>
            <a:endParaRPr lang="ru-RU" dirty="0" smtClean="0"/>
          </a:p>
          <a:p>
            <a:endParaRPr lang="ru-RU" dirty="0"/>
          </a:p>
        </p:txBody>
      </p:sp>
      <p:pic>
        <p:nvPicPr>
          <p:cNvPr id="1026" name="Picture 2" descr="https://cruxbook.xyz/pictures/baa/baa7547103744247326b3930b45769bd35a46027.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49823" y="2194371"/>
            <a:ext cx="2662753" cy="402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169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spcAft>
                <a:spcPts val="0"/>
              </a:spcAft>
              <a:defRPr/>
            </a:pPr>
            <a:endParaRPr lang="ru-RU"/>
          </a:p>
        </p:txBody>
      </p:sp>
      <p:pic>
        <p:nvPicPr>
          <p:cNvPr id="3" name="Объект 2"/>
          <p:cNvPicPr>
            <a:picLocks noGrp="1" noChangeAspect="1"/>
          </p:cNvPicPr>
          <p:nvPr>
            <p:ph sz="half" idx="1"/>
          </p:nvPr>
        </p:nvPicPr>
        <p:blipFill>
          <a:blip r:embed="rId2"/>
          <a:stretch>
            <a:fillRect/>
          </a:stretch>
        </p:blipFill>
        <p:spPr>
          <a:xfrm>
            <a:off x="470958" y="1401745"/>
            <a:ext cx="3491441" cy="4655256"/>
          </a:xfrm>
          <a:prstGeom prst="rect">
            <a:avLst/>
          </a:prstGeom>
        </p:spPr>
      </p:pic>
      <p:sp>
        <p:nvSpPr>
          <p:cNvPr id="26627" name="Объект 3"/>
          <p:cNvSpPr>
            <a:spLocks noGrp="1"/>
          </p:cNvSpPr>
          <p:nvPr>
            <p:ph sz="half" idx="2"/>
          </p:nvPr>
        </p:nvSpPr>
        <p:spPr>
          <a:xfrm>
            <a:off x="4705004" y="2193925"/>
            <a:ext cx="6801196" cy="4024313"/>
          </a:xfrm>
        </p:spPr>
        <p:txBody>
          <a:bodyPr/>
          <a:lstStyle/>
          <a:p>
            <a:r>
              <a:rPr lang="ru-RU" b="1" dirty="0" smtClean="0"/>
              <a:t>Блокада Ленинграда: выстояли и победили 1941-1944.- М.: </a:t>
            </a:r>
            <a:r>
              <a:rPr lang="ru-RU" b="1" dirty="0" err="1" smtClean="0"/>
              <a:t>Дарь</a:t>
            </a:r>
            <a:r>
              <a:rPr lang="ru-RU" b="1" dirty="0" smtClean="0"/>
              <a:t>, 2019.- </a:t>
            </a:r>
            <a:r>
              <a:rPr lang="ru-RU" b="1" dirty="0" smtClean="0"/>
              <a:t>48 с</a:t>
            </a:r>
            <a:r>
              <a:rPr lang="ru-RU" b="1" dirty="0" smtClean="0"/>
              <a:t>.-(Победы Великой Отечественной войны)</a:t>
            </a:r>
            <a:endParaRPr lang="ru-RU" dirty="0" smtClean="0"/>
          </a:p>
          <a:p>
            <a:pPr algn="just"/>
            <a:r>
              <a:rPr lang="ru-RU" dirty="0" smtClean="0"/>
              <a:t>Издание </a:t>
            </a:r>
            <a:r>
              <a:rPr lang="ru-RU" dirty="0"/>
              <a:t>рассказывает об основных событиях блокады – от ее начала в 1941 году до прорыва в 1943-м и победы в Ленинградской битве в 1944 году. В книге представлены материалы военных лет, фотографии памятников, мемориалов, укреплений и военной техники, а также схемы и карты. </a:t>
            </a:r>
            <a:endParaRPr lang="ru-RU"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След самолета">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След самолета</Template>
  <TotalTime>528</TotalTime>
  <Words>3928</Words>
  <Application>Microsoft Office PowerPoint</Application>
  <PresentationFormat>Широкоэкранный</PresentationFormat>
  <Paragraphs>127</Paragraphs>
  <Slides>35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35</vt:i4>
      </vt:variant>
    </vt:vector>
  </HeadingPairs>
  <TitlesOfParts>
    <vt:vector size="40" baseType="lpstr">
      <vt:lpstr>Arial</vt:lpstr>
      <vt:lpstr>Arial Black</vt:lpstr>
      <vt:lpstr>Century Gothic</vt:lpstr>
      <vt:lpstr>Comic Sans MS</vt:lpstr>
      <vt:lpstr>След самолета</vt:lpstr>
      <vt:lpstr>Новые звезды в книжной вселенной</vt:lpstr>
      <vt:lpstr>Презентация PowerPoint</vt:lpstr>
      <vt:lpstr>В этом разделе мы познакомим вас с уникальными книгами – книгами с дополненной реальностью</vt:lpstr>
      <vt:lpstr>Презентация PowerPoint</vt:lpstr>
      <vt:lpstr>Презентация PowerPoint</vt:lpstr>
      <vt:lpstr>Презентация PowerPoint</vt:lpstr>
      <vt:lpstr>В этом разделе собраны книги о Великой Отечественной войне, о бессмертном подвиге нашего народа </vt:lpstr>
      <vt:lpstr>Презентация PowerPoint</vt:lpstr>
      <vt:lpstr>Презентация PowerPoint</vt:lpstr>
      <vt:lpstr>Презентация PowerPoint</vt:lpstr>
      <vt:lpstr>Презентация PowerPoint</vt:lpstr>
      <vt:lpstr>В этом разделе собраны книги, которые откроют перед вами удивительный фантастический мир</vt:lpstr>
      <vt:lpstr>Презентация PowerPoint</vt:lpstr>
      <vt:lpstr>Презентация PowerPoint</vt:lpstr>
      <vt:lpstr>Презентация PowerPoint</vt:lpstr>
      <vt:lpstr>Презентация PowerPoint</vt:lpstr>
      <vt:lpstr>В серии «Радуга для друга» выходят книги молодого автора Михаила Самарского</vt:lpstr>
      <vt:lpstr>Презентация PowerPoint</vt:lpstr>
      <vt:lpstr>Презентация PowerPoint</vt:lpstr>
      <vt:lpstr>Презентация PowerPoint</vt:lpstr>
      <vt:lpstr>Презентация PowerPoint</vt:lpstr>
      <vt:lpstr>Здесь мы представляем книги серии «Жизнь замечательных детей» замечательного детского писателя В. Воскобойникова</vt:lpstr>
      <vt:lpstr>Презентация PowerPoint</vt:lpstr>
      <vt:lpstr>Презентация PowerPoint</vt:lpstr>
      <vt:lpstr>Книги раздела «Нескучная наука» помогут вам лучше разобраться в физике, химии, и других школьных предметах. С нашими книгами быть отличником – легко!</vt:lpstr>
      <vt:lpstr>Презентация PowerPoint</vt:lpstr>
      <vt:lpstr>Презентация PowerPoint</vt:lpstr>
      <vt:lpstr>Презентация PowerPoint</vt:lpstr>
      <vt:lpstr>Презентация PowerPoint</vt:lpstr>
      <vt:lpstr>Здесь собраны книги  - лауреаты Международного конкурса имени Сергея Михалкова</vt:lpstr>
      <vt:lpstr>Презентация PowerPoint</vt:lpstr>
      <vt:lpstr>Презентация PowerPoint</vt:lpstr>
      <vt:lpstr>Презентация PowerPoint</vt:lpstr>
      <vt:lpstr>Презентация PowerPoint</vt:lpstr>
      <vt:lpstr>Уважаемые читатели! Приглашаем вас за новыми книгами!</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Dima</dc:creator>
  <cp:lastModifiedBy>Dima</cp:lastModifiedBy>
  <cp:revision>43</cp:revision>
  <dcterms:created xsi:type="dcterms:W3CDTF">2019-11-13T18:12:41Z</dcterms:created>
  <dcterms:modified xsi:type="dcterms:W3CDTF">2019-12-01T18:38:38Z</dcterms:modified>
</cp:coreProperties>
</file>